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43891200" cy="32918400"/>
  <p:notesSz cx="32099250" cy="42208450"/>
  <p:custDataLst>
    <p:tags r:id="rId5"/>
  </p:custDataLst>
  <p:defaultTextStyle>
    <a:defPPr>
      <a:defRPr lang="en-US"/>
    </a:defPPr>
    <a:lvl1pPr algn="l" rtl="0" fontAlgn="base">
      <a:spcBef>
        <a:spcPct val="0"/>
      </a:spcBef>
      <a:spcAft>
        <a:spcPct val="0"/>
      </a:spcAft>
      <a:defRPr sz="86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86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86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86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86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86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86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86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86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FF99"/>
    <a:srgbClr val="FFFFCC"/>
    <a:srgbClr val="0033CC"/>
    <a:srgbClr val="FFCC00"/>
    <a:srgbClr val="FFCC99"/>
    <a:srgbClr val="0000FF"/>
    <a:srgbClr val="800000"/>
    <a:srgbClr val="66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autoAdjust="0"/>
    <p:restoredTop sz="97627" autoAdjust="0"/>
  </p:normalViewPr>
  <p:slideViewPr>
    <p:cSldViewPr snapToGrid="0">
      <p:cViewPr>
        <p:scale>
          <a:sx n="14" d="100"/>
          <a:sy n="14" d="100"/>
        </p:scale>
        <p:origin x="-762" y="-138"/>
      </p:cViewPr>
      <p:guideLst>
        <p:guide orient="horz" pos="5772"/>
        <p:guide pos="10770"/>
      </p:guideLst>
    </p:cSldViewPr>
  </p:slideViewPr>
  <p:outlineViewPr>
    <p:cViewPr>
      <p:scale>
        <a:sx n="33" d="100"/>
        <a:sy n="33" d="100"/>
      </p:scale>
      <p:origin x="0" y="0"/>
    </p:cViewPr>
  </p:outlineViewPr>
  <p:notesTextViewPr>
    <p:cViewPr>
      <p:scale>
        <a:sx n="100" d="100"/>
        <a:sy n="100" d="100"/>
      </p:scale>
      <p:origin x="0" y="0"/>
    </p:cViewPr>
  </p:notesTextViewPr>
  <p:gridSpacing cx="1872691200" cy="1872691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13911263" cy="2108200"/>
          </a:xfrm>
          <a:prstGeom prst="rect">
            <a:avLst/>
          </a:prstGeom>
          <a:noFill/>
          <a:ln w="9525">
            <a:noFill/>
            <a:miter lim="800000"/>
            <a:headEnd/>
            <a:tailEnd/>
          </a:ln>
          <a:effectLst/>
        </p:spPr>
        <p:txBody>
          <a:bodyPr vert="horz" wrap="square" lIns="401066" tIns="200531" rIns="401066" bIns="200531" numCol="1" anchor="t" anchorCtr="0" compatLnSpc="1">
            <a:prstTxWarp prst="textNoShape">
              <a:avLst/>
            </a:prstTxWarp>
          </a:bodyPr>
          <a:lstStyle>
            <a:lvl1pPr defTabSz="4016375">
              <a:defRPr sz="5300">
                <a:latin typeface="Arial" pitchFamily="34" charset="0"/>
                <a:cs typeface="Arial" pitchFamily="34" charset="0"/>
              </a:defRPr>
            </a:lvl1pPr>
          </a:lstStyle>
          <a:p>
            <a:endParaRPr lang="en-US"/>
          </a:p>
        </p:txBody>
      </p:sp>
      <p:sp>
        <p:nvSpPr>
          <p:cNvPr id="6147" name="Rectangle 3"/>
          <p:cNvSpPr>
            <a:spLocks noGrp="1" noChangeArrowheads="1"/>
          </p:cNvSpPr>
          <p:nvPr>
            <p:ph type="dt" sz="quarter" idx="1"/>
          </p:nvPr>
        </p:nvSpPr>
        <p:spPr bwMode="auto">
          <a:xfrm>
            <a:off x="18181638" y="0"/>
            <a:ext cx="13911262" cy="2108200"/>
          </a:xfrm>
          <a:prstGeom prst="rect">
            <a:avLst/>
          </a:prstGeom>
          <a:noFill/>
          <a:ln w="9525">
            <a:noFill/>
            <a:miter lim="800000"/>
            <a:headEnd/>
            <a:tailEnd/>
          </a:ln>
          <a:effectLst/>
        </p:spPr>
        <p:txBody>
          <a:bodyPr vert="horz" wrap="square" lIns="401066" tIns="200531" rIns="401066" bIns="200531" numCol="1" anchor="t" anchorCtr="0" compatLnSpc="1">
            <a:prstTxWarp prst="textNoShape">
              <a:avLst/>
            </a:prstTxWarp>
          </a:bodyPr>
          <a:lstStyle>
            <a:lvl1pPr algn="r" defTabSz="4016375">
              <a:defRPr sz="5300">
                <a:latin typeface="Arial" pitchFamily="34" charset="0"/>
                <a:cs typeface="Arial" pitchFamily="34" charset="0"/>
              </a:defRPr>
            </a:lvl1pPr>
          </a:lstStyle>
          <a:p>
            <a:endParaRPr lang="en-US"/>
          </a:p>
        </p:txBody>
      </p:sp>
      <p:sp>
        <p:nvSpPr>
          <p:cNvPr id="6148" name="Rectangle 4"/>
          <p:cNvSpPr>
            <a:spLocks noGrp="1" noChangeArrowheads="1"/>
          </p:cNvSpPr>
          <p:nvPr>
            <p:ph type="ftr" sz="quarter" idx="2"/>
          </p:nvPr>
        </p:nvSpPr>
        <p:spPr bwMode="auto">
          <a:xfrm>
            <a:off x="0" y="40093900"/>
            <a:ext cx="13911263" cy="2108200"/>
          </a:xfrm>
          <a:prstGeom prst="rect">
            <a:avLst/>
          </a:prstGeom>
          <a:noFill/>
          <a:ln w="9525">
            <a:noFill/>
            <a:miter lim="800000"/>
            <a:headEnd/>
            <a:tailEnd/>
          </a:ln>
          <a:effectLst/>
        </p:spPr>
        <p:txBody>
          <a:bodyPr vert="horz" wrap="square" lIns="401066" tIns="200531" rIns="401066" bIns="200531" numCol="1" anchor="b" anchorCtr="0" compatLnSpc="1">
            <a:prstTxWarp prst="textNoShape">
              <a:avLst/>
            </a:prstTxWarp>
          </a:bodyPr>
          <a:lstStyle>
            <a:lvl1pPr defTabSz="4016375">
              <a:defRPr sz="5300">
                <a:latin typeface="Arial" pitchFamily="34" charset="0"/>
                <a:cs typeface="Arial" pitchFamily="34" charset="0"/>
              </a:defRPr>
            </a:lvl1pPr>
          </a:lstStyle>
          <a:p>
            <a:endParaRPr lang="en-US"/>
          </a:p>
        </p:txBody>
      </p:sp>
      <p:sp>
        <p:nvSpPr>
          <p:cNvPr id="6149" name="Rectangle 5"/>
          <p:cNvSpPr>
            <a:spLocks noGrp="1" noChangeArrowheads="1"/>
          </p:cNvSpPr>
          <p:nvPr>
            <p:ph type="sldNum" sz="quarter" idx="3"/>
          </p:nvPr>
        </p:nvSpPr>
        <p:spPr bwMode="auto">
          <a:xfrm>
            <a:off x="18181638" y="40093900"/>
            <a:ext cx="13911262" cy="2108200"/>
          </a:xfrm>
          <a:prstGeom prst="rect">
            <a:avLst/>
          </a:prstGeom>
          <a:noFill/>
          <a:ln w="9525">
            <a:noFill/>
            <a:miter lim="800000"/>
            <a:headEnd/>
            <a:tailEnd/>
          </a:ln>
          <a:effectLst/>
        </p:spPr>
        <p:txBody>
          <a:bodyPr vert="horz" wrap="square" lIns="401066" tIns="200531" rIns="401066" bIns="200531" numCol="1" anchor="b" anchorCtr="0" compatLnSpc="1">
            <a:prstTxWarp prst="textNoShape">
              <a:avLst/>
            </a:prstTxWarp>
          </a:bodyPr>
          <a:lstStyle>
            <a:lvl1pPr algn="r" defTabSz="4016375">
              <a:defRPr sz="5300">
                <a:latin typeface="Arial" pitchFamily="34" charset="0"/>
                <a:cs typeface="Arial" pitchFamily="34" charset="0"/>
              </a:defRPr>
            </a:lvl1pPr>
          </a:lstStyle>
          <a:p>
            <a:fld id="{13823F24-2C0A-45C8-A4A7-97AA859FE5BC}"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3909675" cy="2109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8181638" y="0"/>
            <a:ext cx="13909675" cy="2109788"/>
          </a:xfrm>
          <a:prstGeom prst="rect">
            <a:avLst/>
          </a:prstGeom>
        </p:spPr>
        <p:txBody>
          <a:bodyPr vert="horz" lIns="91440" tIns="45720" rIns="91440" bIns="45720" rtlCol="0"/>
          <a:lstStyle>
            <a:lvl1pPr algn="r">
              <a:defRPr sz="1200"/>
            </a:lvl1pPr>
          </a:lstStyle>
          <a:p>
            <a:fld id="{4BE37E97-55F2-4A17-85D0-3283E272579E}" type="datetimeFigureOut">
              <a:rPr lang="en-US" smtClean="0"/>
              <a:pPr/>
              <a:t>06/15/2011</a:t>
            </a:fld>
            <a:endParaRPr lang="en-US"/>
          </a:p>
        </p:txBody>
      </p:sp>
      <p:sp>
        <p:nvSpPr>
          <p:cNvPr id="4" name="Slide Image Placeholder 3"/>
          <p:cNvSpPr>
            <a:spLocks noGrp="1" noRot="1" noChangeAspect="1"/>
          </p:cNvSpPr>
          <p:nvPr>
            <p:ph type="sldImg" idx="2"/>
          </p:nvPr>
        </p:nvSpPr>
        <p:spPr>
          <a:xfrm>
            <a:off x="5497513" y="3165475"/>
            <a:ext cx="21104225" cy="158289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209925" y="20048538"/>
            <a:ext cx="25679400" cy="189944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40090725"/>
            <a:ext cx="13909675" cy="21097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8181638" y="40090725"/>
            <a:ext cx="13909675" cy="2109788"/>
          </a:xfrm>
          <a:prstGeom prst="rect">
            <a:avLst/>
          </a:prstGeom>
        </p:spPr>
        <p:txBody>
          <a:bodyPr vert="horz" lIns="91440" tIns="45720" rIns="91440" bIns="45720" rtlCol="0" anchor="b"/>
          <a:lstStyle>
            <a:lvl1pPr algn="r">
              <a:defRPr sz="1200"/>
            </a:lvl1pPr>
          </a:lstStyle>
          <a:p>
            <a:fld id="{98EAAFCB-B203-4BB5-A76E-4D404A41273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EAAFCB-B203-4BB5-A76E-4D404A412732}"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smtClean="0"/>
              <a:t>Click to edit Master title style</a:t>
            </a:r>
            <a:endParaRPr lang="en-IN"/>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348148-5A6C-4571-AF0A-A73C4F7C1F6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59C18A-2C41-4199-94B7-9E234A5BD70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3025" y="1317625"/>
            <a:ext cx="9875838" cy="280876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2195513" y="1317625"/>
            <a:ext cx="29475112" cy="28087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F92ED8-F454-4785-B98C-D2462B6FCEC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36E18F-BD9D-4F18-8E68-C19DD24D484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17C56D-134F-4248-9A41-2ECB883614D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2195513"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22023388"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4162184-4C71-48A0-BFA8-31616EE4C9C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0265051-4612-4F88-8F3D-DBA2EDDBDD5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9D3AA61-2E54-4F5A-8CCC-6545EF9A5DC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C388A57-9480-43F0-A9C2-4A02EA3EEA0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32AFAD7-3602-423C-AEA5-3BE0E977240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FA397F9-218C-417F-B205-3624B0CA756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5513" y="1317625"/>
            <a:ext cx="39503350" cy="5486400"/>
          </a:xfrm>
          <a:prstGeom prst="rect">
            <a:avLst/>
          </a:prstGeom>
          <a:noFill/>
          <a:ln w="9525">
            <a:noFill/>
            <a:miter lim="800000"/>
            <a:headEnd/>
            <a:tailEnd/>
          </a:ln>
          <a:effectLst/>
        </p:spPr>
        <p:txBody>
          <a:bodyPr vert="horz" wrap="square" lIns="438912" tIns="219456" rIns="438912" bIns="219456"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195513" y="7680325"/>
            <a:ext cx="39503350" cy="21724938"/>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95513" y="29976763"/>
            <a:ext cx="10242550" cy="2286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defTabSz="4389438">
              <a:defRPr sz="6700">
                <a:latin typeface="+mn-lt"/>
                <a:cs typeface="+mn-cs"/>
              </a:defRPr>
            </a:lvl1pPr>
          </a:lstStyle>
          <a:p>
            <a:endParaRPr lang="en-US"/>
          </a:p>
        </p:txBody>
      </p:sp>
      <p:sp>
        <p:nvSpPr>
          <p:cNvPr id="1029" name="Rectangle 5"/>
          <p:cNvSpPr>
            <a:spLocks noGrp="1" noChangeArrowheads="1"/>
          </p:cNvSpPr>
          <p:nvPr>
            <p:ph type="ftr" sz="quarter" idx="3"/>
          </p:nvPr>
        </p:nvSpPr>
        <p:spPr bwMode="auto">
          <a:xfrm>
            <a:off x="14997113" y="29976763"/>
            <a:ext cx="13900150" cy="2286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ctr" defTabSz="4389438">
              <a:defRPr sz="6700">
                <a:latin typeface="+mn-lt"/>
                <a:cs typeface="+mn-cs"/>
              </a:defRPr>
            </a:lvl1pPr>
          </a:lstStyle>
          <a:p>
            <a:endParaRPr lang="en-US"/>
          </a:p>
        </p:txBody>
      </p:sp>
      <p:sp>
        <p:nvSpPr>
          <p:cNvPr id="1030" name="Rectangle 6"/>
          <p:cNvSpPr>
            <a:spLocks noGrp="1" noChangeArrowheads="1"/>
          </p:cNvSpPr>
          <p:nvPr>
            <p:ph type="sldNum" sz="quarter" idx="4"/>
          </p:nvPr>
        </p:nvSpPr>
        <p:spPr bwMode="auto">
          <a:xfrm>
            <a:off x="31456313" y="29976763"/>
            <a:ext cx="10242550" cy="2286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r" defTabSz="4389438">
              <a:defRPr sz="6700">
                <a:latin typeface="+mn-lt"/>
                <a:cs typeface="+mn-cs"/>
              </a:defRPr>
            </a:lvl1pPr>
          </a:lstStyle>
          <a:p>
            <a:fld id="{1E013580-1F1E-4A6F-A1A1-A21A1863358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fontAlgn="base">
        <a:spcBef>
          <a:spcPct val="0"/>
        </a:spcBef>
        <a:spcAft>
          <a:spcPct val="0"/>
        </a:spcAft>
        <a:defRPr sz="21100">
          <a:solidFill>
            <a:schemeClr val="tx2"/>
          </a:solidFill>
          <a:latin typeface="+mj-lt"/>
          <a:ea typeface="+mj-ea"/>
          <a:cs typeface="+mj-cs"/>
        </a:defRPr>
      </a:lvl1pPr>
      <a:lvl2pPr algn="ctr" defTabSz="4389438" rtl="0" fontAlgn="base">
        <a:spcBef>
          <a:spcPct val="0"/>
        </a:spcBef>
        <a:spcAft>
          <a:spcPct val="0"/>
        </a:spcAft>
        <a:defRPr sz="21100">
          <a:solidFill>
            <a:schemeClr val="tx2"/>
          </a:solidFill>
          <a:latin typeface="Arial" pitchFamily="34" charset="0"/>
          <a:cs typeface="Arial" pitchFamily="34" charset="0"/>
        </a:defRPr>
      </a:lvl2pPr>
      <a:lvl3pPr algn="ctr" defTabSz="4389438" rtl="0" fontAlgn="base">
        <a:spcBef>
          <a:spcPct val="0"/>
        </a:spcBef>
        <a:spcAft>
          <a:spcPct val="0"/>
        </a:spcAft>
        <a:defRPr sz="21100">
          <a:solidFill>
            <a:schemeClr val="tx2"/>
          </a:solidFill>
          <a:latin typeface="Arial" pitchFamily="34" charset="0"/>
          <a:cs typeface="Arial" pitchFamily="34" charset="0"/>
        </a:defRPr>
      </a:lvl3pPr>
      <a:lvl4pPr algn="ctr" defTabSz="4389438" rtl="0" fontAlgn="base">
        <a:spcBef>
          <a:spcPct val="0"/>
        </a:spcBef>
        <a:spcAft>
          <a:spcPct val="0"/>
        </a:spcAft>
        <a:defRPr sz="21100">
          <a:solidFill>
            <a:schemeClr val="tx2"/>
          </a:solidFill>
          <a:latin typeface="Arial" pitchFamily="34" charset="0"/>
          <a:cs typeface="Arial" pitchFamily="34" charset="0"/>
        </a:defRPr>
      </a:lvl4pPr>
      <a:lvl5pPr algn="ctr" defTabSz="4389438" rtl="0" fontAlgn="base">
        <a:spcBef>
          <a:spcPct val="0"/>
        </a:spcBef>
        <a:spcAft>
          <a:spcPct val="0"/>
        </a:spcAft>
        <a:defRPr sz="21100">
          <a:solidFill>
            <a:schemeClr val="tx2"/>
          </a:solidFill>
          <a:latin typeface="Arial" pitchFamily="34" charset="0"/>
          <a:cs typeface="Arial" pitchFamily="34" charset="0"/>
        </a:defRPr>
      </a:lvl5pPr>
      <a:lvl6pPr marL="457200" algn="ctr" defTabSz="4389438" rtl="0" fontAlgn="base">
        <a:spcBef>
          <a:spcPct val="0"/>
        </a:spcBef>
        <a:spcAft>
          <a:spcPct val="0"/>
        </a:spcAft>
        <a:defRPr sz="21100">
          <a:solidFill>
            <a:schemeClr val="tx2"/>
          </a:solidFill>
          <a:latin typeface="Arial" pitchFamily="34" charset="0"/>
          <a:cs typeface="Arial" pitchFamily="34" charset="0"/>
        </a:defRPr>
      </a:lvl6pPr>
      <a:lvl7pPr marL="914400" algn="ctr" defTabSz="4389438" rtl="0" fontAlgn="base">
        <a:spcBef>
          <a:spcPct val="0"/>
        </a:spcBef>
        <a:spcAft>
          <a:spcPct val="0"/>
        </a:spcAft>
        <a:defRPr sz="21100">
          <a:solidFill>
            <a:schemeClr val="tx2"/>
          </a:solidFill>
          <a:latin typeface="Arial" pitchFamily="34" charset="0"/>
          <a:cs typeface="Arial" pitchFamily="34" charset="0"/>
        </a:defRPr>
      </a:lvl7pPr>
      <a:lvl8pPr marL="1371600" algn="ctr" defTabSz="4389438" rtl="0" fontAlgn="base">
        <a:spcBef>
          <a:spcPct val="0"/>
        </a:spcBef>
        <a:spcAft>
          <a:spcPct val="0"/>
        </a:spcAft>
        <a:defRPr sz="21100">
          <a:solidFill>
            <a:schemeClr val="tx2"/>
          </a:solidFill>
          <a:latin typeface="Arial" pitchFamily="34" charset="0"/>
          <a:cs typeface="Arial" pitchFamily="34" charset="0"/>
        </a:defRPr>
      </a:lvl8pPr>
      <a:lvl9pPr marL="1828800" algn="ctr" defTabSz="4389438" rtl="0" fontAlgn="base">
        <a:spcBef>
          <a:spcPct val="0"/>
        </a:spcBef>
        <a:spcAft>
          <a:spcPct val="0"/>
        </a:spcAft>
        <a:defRPr sz="21100">
          <a:solidFill>
            <a:schemeClr val="tx2"/>
          </a:solidFill>
          <a:latin typeface="Arial" pitchFamily="34" charset="0"/>
          <a:cs typeface="Arial" pitchFamily="34" charset="0"/>
        </a:defRPr>
      </a:lvl9pPr>
    </p:titleStyle>
    <p:bodyStyle>
      <a:lvl1pPr marL="1646238" indent="-1646238" algn="l" defTabSz="4389438" rtl="0" fontAlgn="base">
        <a:spcBef>
          <a:spcPct val="20000"/>
        </a:spcBef>
        <a:spcAft>
          <a:spcPct val="0"/>
        </a:spcAft>
        <a:buChar char="•"/>
        <a:defRPr sz="15400">
          <a:solidFill>
            <a:schemeClr val="tx1"/>
          </a:solidFill>
          <a:latin typeface="+mn-lt"/>
          <a:ea typeface="+mn-ea"/>
          <a:cs typeface="+mn-cs"/>
        </a:defRPr>
      </a:lvl1pPr>
      <a:lvl2pPr marL="3565525" indent="-1371600" algn="l" defTabSz="4389438" rtl="0" fontAlgn="base">
        <a:spcBef>
          <a:spcPct val="20000"/>
        </a:spcBef>
        <a:spcAft>
          <a:spcPct val="0"/>
        </a:spcAft>
        <a:buChar char="–"/>
        <a:defRPr sz="13400">
          <a:solidFill>
            <a:schemeClr val="tx1"/>
          </a:solidFill>
          <a:latin typeface="+mn-lt"/>
          <a:cs typeface="+mn-cs"/>
        </a:defRPr>
      </a:lvl2pPr>
      <a:lvl3pPr marL="5486400" indent="-1096963" algn="l" defTabSz="4389438" rtl="0" fontAlgn="base">
        <a:spcBef>
          <a:spcPct val="20000"/>
        </a:spcBef>
        <a:spcAft>
          <a:spcPct val="0"/>
        </a:spcAft>
        <a:buChar char="•"/>
        <a:defRPr sz="11500">
          <a:solidFill>
            <a:schemeClr val="tx1"/>
          </a:solidFill>
          <a:latin typeface="+mn-lt"/>
          <a:cs typeface="+mn-cs"/>
        </a:defRPr>
      </a:lvl3pPr>
      <a:lvl4pPr marL="7680325" indent="-1096963" algn="l" defTabSz="4389438" rtl="0" fontAlgn="base">
        <a:spcBef>
          <a:spcPct val="20000"/>
        </a:spcBef>
        <a:spcAft>
          <a:spcPct val="0"/>
        </a:spcAft>
        <a:buChar char="–"/>
        <a:defRPr sz="9600">
          <a:solidFill>
            <a:schemeClr val="tx1"/>
          </a:solidFill>
          <a:latin typeface="+mn-lt"/>
          <a:cs typeface="+mn-cs"/>
        </a:defRPr>
      </a:lvl4pPr>
      <a:lvl5pPr marL="9875838" indent="-1096963" algn="l" defTabSz="4389438" rtl="0" fontAlgn="base">
        <a:spcBef>
          <a:spcPct val="20000"/>
        </a:spcBef>
        <a:spcAft>
          <a:spcPct val="0"/>
        </a:spcAft>
        <a:buChar char="»"/>
        <a:defRPr sz="9600">
          <a:solidFill>
            <a:schemeClr val="tx1"/>
          </a:solidFill>
          <a:latin typeface="+mn-lt"/>
          <a:cs typeface="+mn-cs"/>
        </a:defRPr>
      </a:lvl5pPr>
      <a:lvl6pPr marL="10333038" indent="-1096963" algn="l" defTabSz="4389438" rtl="0" fontAlgn="base">
        <a:spcBef>
          <a:spcPct val="20000"/>
        </a:spcBef>
        <a:spcAft>
          <a:spcPct val="0"/>
        </a:spcAft>
        <a:buChar char="»"/>
        <a:defRPr sz="9600">
          <a:solidFill>
            <a:schemeClr val="tx1"/>
          </a:solidFill>
          <a:latin typeface="+mn-lt"/>
          <a:cs typeface="+mn-cs"/>
        </a:defRPr>
      </a:lvl6pPr>
      <a:lvl7pPr marL="10790238" indent="-1096963" algn="l" defTabSz="4389438" rtl="0" fontAlgn="base">
        <a:spcBef>
          <a:spcPct val="20000"/>
        </a:spcBef>
        <a:spcAft>
          <a:spcPct val="0"/>
        </a:spcAft>
        <a:buChar char="»"/>
        <a:defRPr sz="9600">
          <a:solidFill>
            <a:schemeClr val="tx1"/>
          </a:solidFill>
          <a:latin typeface="+mn-lt"/>
          <a:cs typeface="+mn-cs"/>
        </a:defRPr>
      </a:lvl7pPr>
      <a:lvl8pPr marL="11247438" indent="-1096963" algn="l" defTabSz="4389438" rtl="0" fontAlgn="base">
        <a:spcBef>
          <a:spcPct val="20000"/>
        </a:spcBef>
        <a:spcAft>
          <a:spcPct val="0"/>
        </a:spcAft>
        <a:buChar char="»"/>
        <a:defRPr sz="9600">
          <a:solidFill>
            <a:schemeClr val="tx1"/>
          </a:solidFill>
          <a:latin typeface="+mn-lt"/>
          <a:cs typeface="+mn-cs"/>
        </a:defRPr>
      </a:lvl8pPr>
      <a:lvl9pPr marL="11704638" indent="-1096963" algn="l" defTabSz="4389438" rtl="0" fontAlgn="base">
        <a:spcBef>
          <a:spcPct val="20000"/>
        </a:spcBef>
        <a:spcAft>
          <a:spcPct val="0"/>
        </a:spcAft>
        <a:buChar char="»"/>
        <a:defRPr sz="9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1.emf"/><Relationship Id="rId3" Type="http://schemas.openxmlformats.org/officeDocument/2006/relationships/image" Target="../media/image1.emf"/><Relationship Id="rId7" Type="http://schemas.openxmlformats.org/officeDocument/2006/relationships/image" Target="../media/image5.emf"/><Relationship Id="rId12"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emf"/><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emf"/><Relationship Id="rId1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CC">
            <a:alpha val="0"/>
          </a:srgbClr>
        </a:solidFill>
        <a:effectLst/>
      </p:bgPr>
    </p:bg>
    <p:spTree>
      <p:nvGrpSpPr>
        <p:cNvPr id="1" name=""/>
        <p:cNvGrpSpPr/>
        <p:nvPr/>
      </p:nvGrpSpPr>
      <p:grpSpPr>
        <a:xfrm>
          <a:off x="0" y="0"/>
          <a:ext cx="0" cy="0"/>
          <a:chOff x="0" y="0"/>
          <a:chExt cx="0" cy="0"/>
        </a:xfrm>
      </p:grpSpPr>
      <p:pic>
        <p:nvPicPr>
          <p:cNvPr id="139" name="Picture 138" descr="2_ams.emf"/>
          <p:cNvPicPr>
            <a:picLocks noChangeAspect="1"/>
          </p:cNvPicPr>
          <p:nvPr/>
        </p:nvPicPr>
        <p:blipFill>
          <a:blip r:embed="rId3" cstate="print"/>
          <a:stretch>
            <a:fillRect/>
          </a:stretch>
        </p:blipFill>
        <p:spPr>
          <a:xfrm>
            <a:off x="14624421" y="18668764"/>
            <a:ext cx="11667744" cy="4596928"/>
          </a:xfrm>
          <a:prstGeom prst="rect">
            <a:avLst/>
          </a:prstGeom>
        </p:spPr>
      </p:pic>
      <p:grpSp>
        <p:nvGrpSpPr>
          <p:cNvPr id="110" name="Group 109"/>
          <p:cNvGrpSpPr/>
          <p:nvPr/>
        </p:nvGrpSpPr>
        <p:grpSpPr>
          <a:xfrm>
            <a:off x="1502611" y="10518936"/>
            <a:ext cx="11587734" cy="9206742"/>
            <a:chOff x="876973" y="10385586"/>
            <a:chExt cx="11587734" cy="9206742"/>
          </a:xfrm>
        </p:grpSpPr>
        <p:pic>
          <p:nvPicPr>
            <p:cNvPr id="87" name="Picture 86" descr="A_Zoomed_Out_Vie.jpg"/>
            <p:cNvPicPr>
              <a:picLocks noChangeAspect="1"/>
            </p:cNvPicPr>
            <p:nvPr/>
          </p:nvPicPr>
          <p:blipFill>
            <a:blip r:embed="rId4" cstate="print"/>
            <a:stretch>
              <a:fillRect/>
            </a:stretch>
          </p:blipFill>
          <p:spPr>
            <a:xfrm>
              <a:off x="876973" y="10385586"/>
              <a:ext cx="6501288" cy="9206742"/>
            </a:xfrm>
            <a:prstGeom prst="rect">
              <a:avLst/>
            </a:prstGeom>
          </p:spPr>
        </p:pic>
        <p:sp>
          <p:nvSpPr>
            <p:cNvPr id="88" name="Rectangle 87"/>
            <p:cNvSpPr/>
            <p:nvPr/>
          </p:nvSpPr>
          <p:spPr bwMode="auto">
            <a:xfrm>
              <a:off x="2880425" y="15372210"/>
              <a:ext cx="548640" cy="52832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Times New Roman" pitchFamily="18" charset="0"/>
                <a:cs typeface="Times New Roman" pitchFamily="18" charset="0"/>
              </a:endParaRPr>
            </a:p>
          </p:txBody>
        </p:sp>
        <p:cxnSp>
          <p:nvCxnSpPr>
            <p:cNvPr id="90" name="Straight Connector 89"/>
            <p:cNvCxnSpPr/>
            <p:nvPr/>
          </p:nvCxnSpPr>
          <p:spPr bwMode="auto">
            <a:xfrm flipV="1">
              <a:off x="3393440" y="12801600"/>
              <a:ext cx="3375495" cy="2574041"/>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93" name="Straight Connector 92"/>
            <p:cNvCxnSpPr/>
            <p:nvPr/>
          </p:nvCxnSpPr>
          <p:spPr bwMode="auto">
            <a:xfrm>
              <a:off x="3414811" y="15878495"/>
              <a:ext cx="3354124" cy="1649484"/>
            </a:xfrm>
            <a:prstGeom prst="line">
              <a:avLst/>
            </a:prstGeom>
            <a:solidFill>
              <a:schemeClr val="accent1"/>
            </a:solidFill>
            <a:ln w="25400" cap="flat" cmpd="sng" algn="ctr">
              <a:solidFill>
                <a:srgbClr val="FF0000"/>
              </a:solidFill>
              <a:prstDash val="solid"/>
              <a:round/>
              <a:headEnd type="none" w="med" len="med"/>
              <a:tailEnd type="none" w="med" len="med"/>
            </a:ln>
            <a:effectLst/>
          </p:spPr>
        </p:cxnSp>
        <p:pic>
          <p:nvPicPr>
            <p:cNvPr id="82" name="Picture 54"/>
            <p:cNvPicPr>
              <a:picLocks noChangeAspect="1" noChangeArrowheads="1"/>
            </p:cNvPicPr>
            <p:nvPr/>
          </p:nvPicPr>
          <p:blipFill>
            <a:blip r:embed="rId5" cstate="print"/>
            <a:srcRect/>
            <a:stretch>
              <a:fillRect/>
            </a:stretch>
          </p:blipFill>
          <p:spPr bwMode="auto">
            <a:xfrm>
              <a:off x="6849220" y="10970941"/>
              <a:ext cx="5615487" cy="8039711"/>
            </a:xfrm>
            <a:prstGeom prst="rect">
              <a:avLst/>
            </a:prstGeom>
            <a:noFill/>
            <a:ln w="9525">
              <a:noFill/>
              <a:miter lim="800000"/>
              <a:headEnd/>
              <a:tailEnd/>
            </a:ln>
            <a:effectLst/>
          </p:spPr>
        </p:pic>
      </p:grpSp>
      <p:sp>
        <p:nvSpPr>
          <p:cNvPr id="2088" name="Rectangle 40"/>
          <p:cNvSpPr>
            <a:spLocks noChangeAspect="1" noChangeArrowheads="1"/>
          </p:cNvSpPr>
          <p:nvPr/>
        </p:nvSpPr>
        <p:spPr bwMode="auto">
          <a:xfrm>
            <a:off x="0" y="572044"/>
            <a:ext cx="43891200" cy="3487108"/>
          </a:xfrm>
          <a:prstGeom prst="rect">
            <a:avLst/>
          </a:prstGeom>
          <a:solidFill>
            <a:srgbClr val="FFCC66"/>
          </a:solidFill>
          <a:ln w="9525">
            <a:noFill/>
            <a:miter lim="800000"/>
            <a:headEnd/>
            <a:tailEnd/>
          </a:ln>
          <a:effectLst/>
        </p:spPr>
        <p:txBody>
          <a:bodyPr lIns="109728" tIns="54864" rIns="109728" bIns="54864" anchor="ctr">
            <a:spAutoFit/>
          </a:bodyPr>
          <a:lstStyle/>
          <a:p>
            <a:pPr algn="ctr"/>
            <a:r>
              <a:rPr lang="en-US" sz="6600" b="1" dirty="0" smtClean="0">
                <a:latin typeface="Tahoma" pitchFamily="34" charset="0"/>
                <a:ea typeface="Tahoma" pitchFamily="34" charset="0"/>
                <a:cs typeface="Tahoma" pitchFamily="34" charset="0"/>
              </a:rPr>
              <a:t>Effects of Drought on Water Quality in Streams</a:t>
            </a:r>
            <a:endParaRPr lang="en-IN" sz="6600" b="1" dirty="0" smtClean="0">
              <a:latin typeface="Tahoma" pitchFamily="34" charset="0"/>
              <a:ea typeface="Tahoma" pitchFamily="34" charset="0"/>
              <a:cs typeface="Tahoma" pitchFamily="34" charset="0"/>
            </a:endParaRPr>
          </a:p>
          <a:p>
            <a:pPr algn="ctr" defTabSz="1096963">
              <a:lnSpc>
                <a:spcPct val="130000"/>
              </a:lnSpc>
            </a:pPr>
            <a:r>
              <a:rPr lang="en-US" sz="5400" b="1" dirty="0" err="1" smtClean="0">
                <a:latin typeface="Tahoma" pitchFamily="34" charset="0"/>
                <a:ea typeface="Tahoma" pitchFamily="34" charset="0"/>
                <a:cs typeface="Tahoma" pitchFamily="34" charset="0"/>
              </a:rPr>
              <a:t>Rashad</a:t>
            </a:r>
            <a:r>
              <a:rPr lang="en-US" sz="5400" b="1" dirty="0" smtClean="0">
                <a:latin typeface="Tahoma" pitchFamily="34" charset="0"/>
                <a:ea typeface="Tahoma" pitchFamily="34" charset="0"/>
                <a:cs typeface="Tahoma" pitchFamily="34" charset="0"/>
              </a:rPr>
              <a:t> Riley</a:t>
            </a:r>
            <a:r>
              <a:rPr lang="en-US" sz="5400" b="1" baseline="30000" dirty="0" smtClean="0">
                <a:latin typeface="Tahoma" pitchFamily="34" charset="0"/>
                <a:ea typeface="Tahoma" pitchFamily="34" charset="0"/>
                <a:cs typeface="Tahoma" pitchFamily="34" charset="0"/>
              </a:rPr>
              <a:t>1</a:t>
            </a:r>
            <a:r>
              <a:rPr lang="en-US" sz="5400" b="1" dirty="0" smtClean="0">
                <a:latin typeface="Tahoma" pitchFamily="34" charset="0"/>
                <a:ea typeface="Tahoma" pitchFamily="34" charset="0"/>
                <a:cs typeface="Tahoma" pitchFamily="34" charset="0"/>
              </a:rPr>
              <a:t>, </a:t>
            </a:r>
            <a:r>
              <a:rPr lang="en-US" sz="5400" b="1" dirty="0" err="1" smtClean="0">
                <a:latin typeface="Tahoma" pitchFamily="34" charset="0"/>
                <a:ea typeface="Tahoma" pitchFamily="34" charset="0"/>
                <a:cs typeface="Tahoma" pitchFamily="34" charset="0"/>
              </a:rPr>
              <a:t>Xiangning</a:t>
            </a:r>
            <a:r>
              <a:rPr lang="en-US" sz="5400" b="1" dirty="0" smtClean="0">
                <a:latin typeface="Tahoma" pitchFamily="34" charset="0"/>
                <a:ea typeface="Tahoma" pitchFamily="34" charset="0"/>
                <a:cs typeface="Tahoma" pitchFamily="34" charset="0"/>
              </a:rPr>
              <a:t> Huang</a:t>
            </a:r>
            <a:r>
              <a:rPr lang="en-US" sz="5400" b="1" baseline="30000" dirty="0" smtClean="0">
                <a:latin typeface="Tahoma" pitchFamily="34" charset="0"/>
                <a:ea typeface="Tahoma" pitchFamily="34" charset="0"/>
                <a:cs typeface="Tahoma" pitchFamily="34" charset="0"/>
              </a:rPr>
              <a:t>2</a:t>
            </a:r>
            <a:r>
              <a:rPr lang="en-US" sz="5400" b="1" dirty="0" smtClean="0">
                <a:latin typeface="Tahoma" pitchFamily="34" charset="0"/>
                <a:ea typeface="Tahoma" pitchFamily="34" charset="0"/>
                <a:cs typeface="Tahoma" pitchFamily="34" charset="0"/>
              </a:rPr>
              <a:t>, </a:t>
            </a:r>
            <a:r>
              <a:rPr lang="en-US" sz="5400" b="1" dirty="0" err="1" smtClean="0">
                <a:latin typeface="Tahoma" pitchFamily="34" charset="0"/>
                <a:ea typeface="Tahoma" pitchFamily="34" charset="0"/>
                <a:cs typeface="Tahoma" pitchFamily="34" charset="0"/>
              </a:rPr>
              <a:t>Jaewoo</a:t>
            </a:r>
            <a:r>
              <a:rPr lang="en-US" sz="5400" b="1" dirty="0" smtClean="0">
                <a:latin typeface="Tahoma" pitchFamily="34" charset="0"/>
                <a:ea typeface="Tahoma" pitchFamily="34" charset="0"/>
                <a:cs typeface="Tahoma" pitchFamily="34" charset="0"/>
              </a:rPr>
              <a:t> Lee</a:t>
            </a:r>
            <a:r>
              <a:rPr lang="en-US" sz="5400" b="1" baseline="30000" dirty="0" smtClean="0">
                <a:latin typeface="Tahoma" pitchFamily="34" charset="0"/>
                <a:ea typeface="Tahoma" pitchFamily="34" charset="0"/>
                <a:cs typeface="Tahoma" pitchFamily="34" charset="0"/>
              </a:rPr>
              <a:t>3</a:t>
            </a:r>
            <a:r>
              <a:rPr lang="en-US" sz="5400" b="1" dirty="0" smtClean="0">
                <a:latin typeface="Tahoma" pitchFamily="34" charset="0"/>
                <a:ea typeface="Tahoma" pitchFamily="34" charset="0"/>
                <a:cs typeface="Tahoma" pitchFamily="34" charset="0"/>
              </a:rPr>
              <a:t>, </a:t>
            </a:r>
            <a:r>
              <a:rPr lang="en-US" sz="5400" b="1" dirty="0" err="1" smtClean="0">
                <a:latin typeface="Tahoma" pitchFamily="34" charset="0"/>
                <a:ea typeface="Tahoma" pitchFamily="34" charset="0"/>
                <a:cs typeface="Tahoma" pitchFamily="34" charset="0"/>
              </a:rPr>
              <a:t>Ganeshchandra</a:t>
            </a:r>
            <a:r>
              <a:rPr lang="en-US" sz="5400" b="1" dirty="0" smtClean="0">
                <a:latin typeface="Tahoma" pitchFamily="34" charset="0"/>
                <a:ea typeface="Tahoma" pitchFamily="34" charset="0"/>
                <a:cs typeface="Tahoma" pitchFamily="34" charset="0"/>
              </a:rPr>
              <a:t> Mallya</a:t>
            </a:r>
            <a:r>
              <a:rPr lang="en-US" sz="5400" b="1" baseline="30000" dirty="0" smtClean="0">
                <a:latin typeface="Tahoma" pitchFamily="34" charset="0"/>
                <a:ea typeface="Tahoma" pitchFamily="34" charset="0"/>
                <a:cs typeface="Tahoma" pitchFamily="34" charset="0"/>
              </a:rPr>
              <a:t>2</a:t>
            </a:r>
            <a:r>
              <a:rPr lang="en-US" sz="5400" b="1" dirty="0" smtClean="0">
                <a:latin typeface="Tahoma" pitchFamily="34" charset="0"/>
                <a:ea typeface="Tahoma" pitchFamily="34" charset="0"/>
                <a:cs typeface="Tahoma" pitchFamily="34" charset="0"/>
              </a:rPr>
              <a:t>, K.V. Nedunuri</a:t>
            </a:r>
            <a:r>
              <a:rPr lang="en-US" sz="5400" b="1" baseline="30000" dirty="0" smtClean="0">
                <a:latin typeface="Tahoma" pitchFamily="34" charset="0"/>
                <a:ea typeface="Tahoma" pitchFamily="34" charset="0"/>
                <a:cs typeface="Tahoma" pitchFamily="34" charset="0"/>
              </a:rPr>
              <a:t>1</a:t>
            </a:r>
            <a:r>
              <a:rPr lang="en-US" sz="5400" b="1" dirty="0" smtClean="0">
                <a:latin typeface="Tahoma" pitchFamily="34" charset="0"/>
                <a:ea typeface="Tahoma" pitchFamily="34" charset="0"/>
                <a:cs typeface="Tahoma" pitchFamily="34" charset="0"/>
              </a:rPr>
              <a:t>, </a:t>
            </a:r>
            <a:r>
              <a:rPr lang="en-US" sz="5400" b="1" dirty="0" err="1" smtClean="0">
                <a:latin typeface="Tahoma" pitchFamily="34" charset="0"/>
                <a:ea typeface="Tahoma" pitchFamily="34" charset="0"/>
                <a:cs typeface="Tahoma" pitchFamily="34" charset="0"/>
              </a:rPr>
              <a:t>Lan</a:t>
            </a:r>
            <a:r>
              <a:rPr lang="en-US" sz="5400" b="1" dirty="0" smtClean="0">
                <a:latin typeface="Tahoma" pitchFamily="34" charset="0"/>
                <a:ea typeface="Tahoma" pitchFamily="34" charset="0"/>
                <a:cs typeface="Tahoma" pitchFamily="34" charset="0"/>
              </a:rPr>
              <a:t> Zhao</a:t>
            </a:r>
            <a:r>
              <a:rPr lang="en-US" sz="5400" b="1" baseline="30000" dirty="0" smtClean="0">
                <a:latin typeface="Tahoma" pitchFamily="34" charset="0"/>
                <a:ea typeface="Tahoma" pitchFamily="34" charset="0"/>
                <a:cs typeface="Tahoma" pitchFamily="34" charset="0"/>
              </a:rPr>
              <a:t>3</a:t>
            </a:r>
            <a:r>
              <a:rPr lang="en-US" sz="5400" b="1" dirty="0" smtClean="0">
                <a:latin typeface="Tahoma" pitchFamily="34" charset="0"/>
                <a:ea typeface="Tahoma" pitchFamily="34" charset="0"/>
                <a:cs typeface="Tahoma" pitchFamily="34" charset="0"/>
              </a:rPr>
              <a:t>, </a:t>
            </a:r>
            <a:r>
              <a:rPr lang="en-US" sz="5400" b="1" dirty="0" err="1" smtClean="0">
                <a:latin typeface="Tahoma" pitchFamily="34" charset="0"/>
                <a:ea typeface="Tahoma" pitchFamily="34" charset="0"/>
                <a:cs typeface="Tahoma" pitchFamily="34" charset="0"/>
              </a:rPr>
              <a:t>Indrajeet</a:t>
            </a:r>
            <a:r>
              <a:rPr lang="en-US" sz="5400" b="1" dirty="0" smtClean="0">
                <a:latin typeface="Tahoma" pitchFamily="34" charset="0"/>
                <a:ea typeface="Tahoma" pitchFamily="34" charset="0"/>
                <a:cs typeface="Tahoma" pitchFamily="34" charset="0"/>
              </a:rPr>
              <a:t> Chaubey</a:t>
            </a:r>
            <a:r>
              <a:rPr lang="en-US" sz="5400" b="1" baseline="30000" dirty="0" smtClean="0">
                <a:latin typeface="Tahoma" pitchFamily="34" charset="0"/>
                <a:ea typeface="Tahoma" pitchFamily="34" charset="0"/>
                <a:cs typeface="Tahoma" pitchFamily="34" charset="0"/>
              </a:rPr>
              <a:t>4</a:t>
            </a:r>
            <a:endParaRPr lang="en-US" sz="5400" b="1" dirty="0" smtClean="0">
              <a:latin typeface="Tahoma" pitchFamily="34" charset="0"/>
              <a:ea typeface="Tahoma" pitchFamily="34" charset="0"/>
              <a:cs typeface="Tahoma" pitchFamily="34" charset="0"/>
            </a:endParaRPr>
          </a:p>
          <a:p>
            <a:pPr algn="ctr" defTabSz="1096963">
              <a:lnSpc>
                <a:spcPct val="130000"/>
              </a:lnSpc>
            </a:pPr>
            <a:r>
              <a:rPr lang="en-US" sz="3200" baseline="30000" dirty="0" smtClean="0">
                <a:latin typeface="Verdana" pitchFamily="34" charset="0"/>
              </a:rPr>
              <a:t>1</a:t>
            </a:r>
            <a:r>
              <a:rPr lang="en-US" sz="3200" dirty="0" smtClean="0">
                <a:latin typeface="Verdana" pitchFamily="34" charset="0"/>
              </a:rPr>
              <a:t>International Center for Water Resources Management, Central State University </a:t>
            </a:r>
            <a:r>
              <a:rPr lang="en-US" sz="3200" baseline="30000" dirty="0" smtClean="0">
                <a:latin typeface="Verdana" pitchFamily="34" charset="0"/>
              </a:rPr>
              <a:t>2</a:t>
            </a:r>
            <a:r>
              <a:rPr lang="en-US" sz="3200" dirty="0" smtClean="0">
                <a:latin typeface="Verdana" pitchFamily="34" charset="0"/>
              </a:rPr>
              <a:t>School </a:t>
            </a:r>
            <a:r>
              <a:rPr lang="en-US" sz="3200" dirty="0">
                <a:latin typeface="Verdana" pitchFamily="34" charset="0"/>
              </a:rPr>
              <a:t>of Civil Engineering, Purdue </a:t>
            </a:r>
            <a:r>
              <a:rPr lang="en-US" sz="3200" dirty="0" smtClean="0">
                <a:latin typeface="Verdana" pitchFamily="34" charset="0"/>
              </a:rPr>
              <a:t>University </a:t>
            </a:r>
          </a:p>
          <a:p>
            <a:pPr algn="ctr" defTabSz="1096963">
              <a:lnSpc>
                <a:spcPct val="130000"/>
              </a:lnSpc>
            </a:pPr>
            <a:r>
              <a:rPr lang="en-US" sz="3200" baseline="30000" dirty="0" smtClean="0">
                <a:latin typeface="Verdana" pitchFamily="34" charset="0"/>
              </a:rPr>
              <a:t>3</a:t>
            </a:r>
            <a:r>
              <a:rPr lang="en-US" sz="3200" dirty="0" smtClean="0">
                <a:latin typeface="Verdana" pitchFamily="34" charset="0"/>
              </a:rPr>
              <a:t>Rosen Centre for Advanced Computing, Purdue University </a:t>
            </a:r>
            <a:r>
              <a:rPr lang="en-US" sz="3200" baseline="30000" dirty="0" smtClean="0">
                <a:latin typeface="Verdana" pitchFamily="34" charset="0"/>
              </a:rPr>
              <a:t>4</a:t>
            </a:r>
            <a:r>
              <a:rPr lang="en-US" sz="3200" dirty="0" smtClean="0">
                <a:latin typeface="Verdana" pitchFamily="34" charset="0"/>
              </a:rPr>
              <a:t>Agricultural and Biological Engineering, Purdue University</a:t>
            </a:r>
            <a:endParaRPr lang="en-US" sz="3200" dirty="0">
              <a:latin typeface="Verdana" pitchFamily="34" charset="0"/>
            </a:endParaRPr>
          </a:p>
        </p:txBody>
      </p:sp>
      <p:sp>
        <p:nvSpPr>
          <p:cNvPr id="104" name="Rectangle 4"/>
          <p:cNvSpPr>
            <a:spLocks noChangeArrowheads="1"/>
          </p:cNvSpPr>
          <p:nvPr/>
        </p:nvSpPr>
        <p:spPr bwMode="auto">
          <a:xfrm>
            <a:off x="28442653" y="29934568"/>
            <a:ext cx="13010140" cy="2983832"/>
          </a:xfrm>
          <a:prstGeom prst="rect">
            <a:avLst/>
          </a:prstGeom>
          <a:noFill/>
          <a:ln w="9525">
            <a:noFill/>
            <a:miter lim="800000"/>
            <a:headEnd/>
            <a:tailEnd/>
          </a:ln>
        </p:spPr>
        <p:txBody>
          <a:bodyPr anchor="ctr"/>
          <a:lstStyle/>
          <a:p>
            <a:endParaRPr lang="en-US" sz="3000" b="1" dirty="0">
              <a:solidFill>
                <a:schemeClr val="tx2"/>
              </a:solidFill>
              <a:cs typeface="Arial" pitchFamily="34" charset="0"/>
            </a:endParaRPr>
          </a:p>
        </p:txBody>
      </p:sp>
      <p:pic>
        <p:nvPicPr>
          <p:cNvPr id="1056" name="Picture 1"/>
          <p:cNvPicPr>
            <a:picLocks noChangeAspect="1" noChangeArrowheads="1"/>
          </p:cNvPicPr>
          <p:nvPr/>
        </p:nvPicPr>
        <p:blipFill>
          <a:blip r:embed="rId6" cstate="print"/>
          <a:srcRect/>
          <a:stretch>
            <a:fillRect/>
          </a:stretch>
        </p:blipFill>
        <p:spPr bwMode="auto">
          <a:xfrm>
            <a:off x="0" y="0"/>
            <a:ext cx="180975" cy="152400"/>
          </a:xfrm>
          <a:prstGeom prst="rect">
            <a:avLst/>
          </a:prstGeom>
          <a:noFill/>
        </p:spPr>
      </p:pic>
      <p:pic>
        <p:nvPicPr>
          <p:cNvPr id="1059" name="Picture 1"/>
          <p:cNvPicPr>
            <a:picLocks noChangeAspect="1" noChangeArrowheads="1"/>
          </p:cNvPicPr>
          <p:nvPr/>
        </p:nvPicPr>
        <p:blipFill>
          <a:blip r:embed="rId6" cstate="print"/>
          <a:srcRect/>
          <a:stretch>
            <a:fillRect/>
          </a:stretch>
        </p:blipFill>
        <p:spPr bwMode="auto">
          <a:xfrm>
            <a:off x="0" y="0"/>
            <a:ext cx="180975" cy="152400"/>
          </a:xfrm>
          <a:prstGeom prst="rect">
            <a:avLst/>
          </a:prstGeom>
          <a:noFill/>
        </p:spPr>
      </p:pic>
      <p:pic>
        <p:nvPicPr>
          <p:cNvPr id="1065" name="Picture 41" descr="C:\Users\Rashad Riley\Pictures\Results\1_boxplot_noOL.emf"/>
          <p:cNvPicPr>
            <a:picLocks noChangeAspect="1" noChangeArrowheads="1"/>
          </p:cNvPicPr>
          <p:nvPr/>
        </p:nvPicPr>
        <p:blipFill>
          <a:blip r:embed="rId7" cstate="print"/>
          <a:srcRect/>
          <a:stretch>
            <a:fillRect/>
          </a:stretch>
        </p:blipFill>
        <p:spPr bwMode="auto">
          <a:xfrm>
            <a:off x="14642731" y="23268444"/>
            <a:ext cx="11667921" cy="4383732"/>
          </a:xfrm>
          <a:prstGeom prst="rect">
            <a:avLst/>
          </a:prstGeom>
          <a:noFill/>
        </p:spPr>
      </p:pic>
      <p:pic>
        <p:nvPicPr>
          <p:cNvPr id="1067" name="Picture 43" descr="C:\Users\Rashad Riley\Pictures\Results\3a_7Q10_flow_monthly.emf"/>
          <p:cNvPicPr>
            <a:picLocks noChangeAspect="1" noChangeArrowheads="1"/>
          </p:cNvPicPr>
          <p:nvPr/>
        </p:nvPicPr>
        <p:blipFill>
          <a:blip r:embed="rId8" cstate="print"/>
          <a:srcRect/>
          <a:stretch>
            <a:fillRect/>
          </a:stretch>
        </p:blipFill>
        <p:spPr bwMode="auto">
          <a:xfrm>
            <a:off x="14613947" y="27648320"/>
            <a:ext cx="11710881" cy="4477501"/>
          </a:xfrm>
          <a:prstGeom prst="rect">
            <a:avLst/>
          </a:prstGeom>
          <a:noFill/>
        </p:spPr>
      </p:pic>
      <p:pic>
        <p:nvPicPr>
          <p:cNvPr id="1070" name="Picture 46" descr="C:\Users\Rashad Riley\Pictures\Results\4b_TS_WQ.emf"/>
          <p:cNvPicPr>
            <a:picLocks noChangeAspect="1" noChangeArrowheads="1"/>
          </p:cNvPicPr>
          <p:nvPr/>
        </p:nvPicPr>
        <p:blipFill>
          <a:blip r:embed="rId9" cstate="print"/>
          <a:srcRect/>
          <a:stretch>
            <a:fillRect/>
          </a:stretch>
        </p:blipFill>
        <p:spPr bwMode="auto">
          <a:xfrm>
            <a:off x="29495683" y="5935578"/>
            <a:ext cx="10942218" cy="4301290"/>
          </a:xfrm>
          <a:prstGeom prst="rect">
            <a:avLst/>
          </a:prstGeom>
          <a:noFill/>
        </p:spPr>
      </p:pic>
      <p:grpSp>
        <p:nvGrpSpPr>
          <p:cNvPr id="137" name="Group 136"/>
          <p:cNvGrpSpPr/>
          <p:nvPr/>
        </p:nvGrpSpPr>
        <p:grpSpPr>
          <a:xfrm>
            <a:off x="15556298" y="11738510"/>
            <a:ext cx="12327778" cy="5537685"/>
            <a:chOff x="15556298" y="11784916"/>
            <a:chExt cx="12327778" cy="5537685"/>
          </a:xfrm>
        </p:grpSpPr>
        <p:grpSp>
          <p:nvGrpSpPr>
            <p:cNvPr id="131" name="Group 130"/>
            <p:cNvGrpSpPr/>
            <p:nvPr/>
          </p:nvGrpSpPr>
          <p:grpSpPr>
            <a:xfrm>
              <a:off x="15556298" y="11784916"/>
              <a:ext cx="12327778" cy="2450368"/>
              <a:chOff x="15796928" y="12266176"/>
              <a:chExt cx="12327778" cy="2450368"/>
            </a:xfrm>
          </p:grpSpPr>
          <p:sp>
            <p:nvSpPr>
              <p:cNvPr id="60" name="TextBox 59"/>
              <p:cNvSpPr txBox="1"/>
              <p:nvPr/>
            </p:nvSpPr>
            <p:spPr>
              <a:xfrm>
                <a:off x="16225553" y="13214907"/>
                <a:ext cx="891591" cy="584775"/>
              </a:xfrm>
              <a:prstGeom prst="rect">
                <a:avLst/>
              </a:prstGeom>
              <a:noFill/>
            </p:spPr>
            <p:txBody>
              <a:bodyPr wrap="none" rtlCol="0">
                <a:spAutoFit/>
              </a:bodyPr>
              <a:lstStyle/>
              <a:p>
                <a:r>
                  <a:rPr lang="en-US" sz="3200" dirty="0" smtClean="0"/>
                  <a:t>Add</a:t>
                </a:r>
                <a:endParaRPr lang="en-US" sz="3200" dirty="0"/>
              </a:p>
            </p:txBody>
          </p:sp>
          <p:sp>
            <p:nvSpPr>
              <p:cNvPr id="61" name="TextBox 60"/>
              <p:cNvSpPr txBox="1"/>
              <p:nvPr/>
            </p:nvSpPr>
            <p:spPr>
              <a:xfrm>
                <a:off x="18854453" y="13214907"/>
                <a:ext cx="2408032" cy="584775"/>
              </a:xfrm>
              <a:prstGeom prst="rect">
                <a:avLst/>
              </a:prstGeom>
              <a:noFill/>
            </p:spPr>
            <p:txBody>
              <a:bodyPr wrap="none" rtlCol="0">
                <a:spAutoFit/>
              </a:bodyPr>
              <a:lstStyle/>
              <a:p>
                <a:r>
                  <a:rPr lang="en-US" sz="3200" dirty="0" smtClean="0"/>
                  <a:t>Giving Name</a:t>
                </a:r>
                <a:endParaRPr lang="en-US" sz="3200" dirty="0"/>
              </a:p>
            </p:txBody>
          </p:sp>
          <p:sp>
            <p:nvSpPr>
              <p:cNvPr id="62" name="TextBox 61"/>
              <p:cNvSpPr txBox="1"/>
              <p:nvPr/>
            </p:nvSpPr>
            <p:spPr>
              <a:xfrm>
                <a:off x="22454903" y="13243482"/>
                <a:ext cx="1870192" cy="584775"/>
              </a:xfrm>
              <a:prstGeom prst="rect">
                <a:avLst/>
              </a:prstGeom>
              <a:noFill/>
            </p:spPr>
            <p:txBody>
              <a:bodyPr wrap="none" rtlCol="0">
                <a:spAutoFit/>
              </a:bodyPr>
              <a:lstStyle/>
              <a:p>
                <a:r>
                  <a:rPr lang="en-US" sz="3200" dirty="0" smtClean="0"/>
                  <a:t>Date Type</a:t>
                </a:r>
                <a:endParaRPr lang="en-US" sz="3200" dirty="0"/>
              </a:p>
            </p:txBody>
          </p:sp>
          <p:sp>
            <p:nvSpPr>
              <p:cNvPr id="63" name="TextBox 62"/>
              <p:cNvSpPr txBox="1"/>
              <p:nvPr/>
            </p:nvSpPr>
            <p:spPr>
              <a:xfrm>
                <a:off x="25489048" y="12266176"/>
                <a:ext cx="2635658" cy="584775"/>
              </a:xfrm>
              <a:prstGeom prst="rect">
                <a:avLst/>
              </a:prstGeom>
              <a:noFill/>
            </p:spPr>
            <p:txBody>
              <a:bodyPr wrap="none" rtlCol="0">
                <a:spAutoFit/>
              </a:bodyPr>
              <a:lstStyle/>
              <a:p>
                <a:r>
                  <a:rPr lang="en-US" sz="3200" dirty="0" smtClean="0"/>
                  <a:t>File Collection</a:t>
                </a:r>
                <a:endParaRPr lang="en-US" sz="3200" dirty="0"/>
              </a:p>
            </p:txBody>
          </p:sp>
          <p:sp>
            <p:nvSpPr>
              <p:cNvPr id="64" name="TextBox 63"/>
              <p:cNvSpPr txBox="1"/>
              <p:nvPr/>
            </p:nvSpPr>
            <p:spPr>
              <a:xfrm>
                <a:off x="25559188" y="14131769"/>
                <a:ext cx="2310441" cy="584775"/>
              </a:xfrm>
              <a:prstGeom prst="rect">
                <a:avLst/>
              </a:prstGeom>
              <a:noFill/>
            </p:spPr>
            <p:txBody>
              <a:bodyPr wrap="none" rtlCol="0">
                <a:spAutoFit/>
              </a:bodyPr>
              <a:lstStyle/>
              <a:p>
                <a:r>
                  <a:rPr lang="en-US" sz="3200" dirty="0" smtClean="0"/>
                  <a:t>Tabular Data</a:t>
                </a:r>
                <a:endParaRPr lang="en-US" sz="3200" dirty="0"/>
              </a:p>
            </p:txBody>
          </p:sp>
          <p:sp>
            <p:nvSpPr>
              <p:cNvPr id="70" name="Oval 69"/>
              <p:cNvSpPr/>
              <p:nvPr/>
            </p:nvSpPr>
            <p:spPr bwMode="auto">
              <a:xfrm>
                <a:off x="15796928" y="12929157"/>
                <a:ext cx="1800226" cy="1228725"/>
              </a:xfrm>
              <a:prstGeom prst="ellipse">
                <a:avLst/>
              </a:prstGeom>
              <a:no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73" name="Rectangle 72"/>
              <p:cNvSpPr/>
              <p:nvPr/>
            </p:nvSpPr>
            <p:spPr bwMode="auto">
              <a:xfrm>
                <a:off x="18654428" y="13043457"/>
                <a:ext cx="2600325" cy="1000125"/>
              </a:xfrm>
              <a:prstGeom prst="rect">
                <a:avLst/>
              </a:prstGeom>
              <a:no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74" name="Rectangle 73"/>
              <p:cNvSpPr/>
              <p:nvPr/>
            </p:nvSpPr>
            <p:spPr bwMode="auto">
              <a:xfrm>
                <a:off x="22197728" y="13072032"/>
                <a:ext cx="2343150" cy="914400"/>
              </a:xfrm>
              <a:prstGeom prst="rect">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Times New Roman" pitchFamily="18" charset="0"/>
                  <a:cs typeface="Times New Roman" pitchFamily="18" charset="0"/>
                </a:endParaRPr>
              </a:p>
            </p:txBody>
          </p:sp>
          <p:cxnSp>
            <p:nvCxnSpPr>
              <p:cNvPr id="81" name="Straight Arrow Connector 80"/>
              <p:cNvCxnSpPr>
                <a:stCxn id="70" idx="6"/>
                <a:endCxn id="73" idx="1"/>
              </p:cNvCxnSpPr>
              <p:nvPr/>
            </p:nvCxnSpPr>
            <p:spPr bwMode="auto">
              <a:xfrm>
                <a:off x="17597154" y="13543520"/>
                <a:ext cx="1057274"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5" name="Straight Arrow Connector 84"/>
              <p:cNvCxnSpPr>
                <a:stCxn id="73" idx="3"/>
                <a:endCxn id="74" idx="1"/>
              </p:cNvCxnSpPr>
              <p:nvPr/>
            </p:nvCxnSpPr>
            <p:spPr bwMode="auto">
              <a:xfrm flipV="1">
                <a:off x="21254753" y="13529232"/>
                <a:ext cx="942975" cy="142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2" name="Straight Connector 91"/>
              <p:cNvCxnSpPr>
                <a:stCxn id="74" idx="3"/>
              </p:cNvCxnSpPr>
              <p:nvPr/>
            </p:nvCxnSpPr>
            <p:spPr bwMode="auto">
              <a:xfrm>
                <a:off x="24540878" y="13529232"/>
                <a:ext cx="42862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5" name="Straight Connector 94"/>
              <p:cNvCxnSpPr/>
              <p:nvPr/>
            </p:nvCxnSpPr>
            <p:spPr bwMode="auto">
              <a:xfrm rot="16200000" flipV="1">
                <a:off x="24112254" y="13485877"/>
                <a:ext cx="1857375" cy="285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5" name="Straight Connector 104"/>
              <p:cNvCxnSpPr/>
              <p:nvPr/>
            </p:nvCxnSpPr>
            <p:spPr bwMode="auto">
              <a:xfrm>
                <a:off x="25055228" y="12565203"/>
                <a:ext cx="42862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8" name="Straight Connector 107"/>
              <p:cNvCxnSpPr/>
              <p:nvPr/>
            </p:nvCxnSpPr>
            <p:spPr bwMode="auto">
              <a:xfrm>
                <a:off x="25055228" y="14437617"/>
                <a:ext cx="5143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27" name="Group 126"/>
            <p:cNvGrpSpPr/>
            <p:nvPr/>
          </p:nvGrpSpPr>
          <p:grpSpPr>
            <a:xfrm>
              <a:off x="15664580" y="14493264"/>
              <a:ext cx="9401175" cy="1400175"/>
              <a:chOff x="15568328" y="14757957"/>
              <a:chExt cx="9401175" cy="1400175"/>
            </a:xfrm>
          </p:grpSpPr>
          <p:sp>
            <p:nvSpPr>
              <p:cNvPr id="65" name="TextBox 64"/>
              <p:cNvSpPr txBox="1"/>
              <p:nvPr/>
            </p:nvSpPr>
            <p:spPr>
              <a:xfrm>
                <a:off x="15739778" y="14900832"/>
                <a:ext cx="2020105" cy="1077218"/>
              </a:xfrm>
              <a:prstGeom prst="rect">
                <a:avLst/>
              </a:prstGeom>
              <a:noFill/>
            </p:spPr>
            <p:txBody>
              <a:bodyPr wrap="none" rtlCol="0">
                <a:spAutoFit/>
              </a:bodyPr>
              <a:lstStyle/>
              <a:p>
                <a:r>
                  <a:rPr lang="en-US" sz="3200" dirty="0" smtClean="0"/>
                  <a:t>Determine </a:t>
                </a:r>
              </a:p>
              <a:p>
                <a:r>
                  <a:rPr lang="en-US" sz="3200" dirty="0" smtClean="0"/>
                  <a:t> Columns</a:t>
                </a:r>
                <a:endParaRPr lang="en-US" sz="3200" dirty="0"/>
              </a:p>
            </p:txBody>
          </p:sp>
          <p:sp>
            <p:nvSpPr>
              <p:cNvPr id="66" name="TextBox 65"/>
              <p:cNvSpPr txBox="1"/>
              <p:nvPr/>
            </p:nvSpPr>
            <p:spPr>
              <a:xfrm>
                <a:off x="18883028" y="15072282"/>
                <a:ext cx="1996059" cy="584775"/>
              </a:xfrm>
              <a:prstGeom prst="rect">
                <a:avLst/>
              </a:prstGeom>
              <a:noFill/>
            </p:spPr>
            <p:txBody>
              <a:bodyPr wrap="none" rtlCol="0">
                <a:spAutoFit/>
              </a:bodyPr>
              <a:lstStyle/>
              <a:p>
                <a:r>
                  <a:rPr lang="en-US" sz="3200" dirty="0" smtClean="0"/>
                  <a:t>File Folder</a:t>
                </a:r>
                <a:endParaRPr lang="en-US" sz="3200" dirty="0"/>
              </a:p>
            </p:txBody>
          </p:sp>
          <p:sp>
            <p:nvSpPr>
              <p:cNvPr id="67" name="TextBox 66"/>
              <p:cNvSpPr txBox="1"/>
              <p:nvPr/>
            </p:nvSpPr>
            <p:spPr>
              <a:xfrm>
                <a:off x="22169153" y="15072282"/>
                <a:ext cx="2476960" cy="584775"/>
              </a:xfrm>
              <a:prstGeom prst="rect">
                <a:avLst/>
              </a:prstGeom>
              <a:noFill/>
            </p:spPr>
            <p:txBody>
              <a:bodyPr wrap="none" rtlCol="0">
                <a:spAutoFit/>
              </a:bodyPr>
              <a:lstStyle/>
              <a:p>
                <a:r>
                  <a:rPr lang="en-US" sz="3200" dirty="0" smtClean="0"/>
                  <a:t>Separate Data</a:t>
                </a:r>
                <a:endParaRPr lang="en-US" sz="3200" dirty="0"/>
              </a:p>
            </p:txBody>
          </p:sp>
          <p:sp>
            <p:nvSpPr>
              <p:cNvPr id="75" name="Rectangle 74"/>
              <p:cNvSpPr/>
              <p:nvPr/>
            </p:nvSpPr>
            <p:spPr bwMode="auto">
              <a:xfrm>
                <a:off x="15568328" y="14757957"/>
                <a:ext cx="2200275" cy="1400175"/>
              </a:xfrm>
              <a:prstGeom prst="rect">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76" name="Rectangle 75"/>
              <p:cNvSpPr/>
              <p:nvPr/>
            </p:nvSpPr>
            <p:spPr bwMode="auto">
              <a:xfrm>
                <a:off x="18597278" y="15015132"/>
                <a:ext cx="2400300" cy="857250"/>
              </a:xfrm>
              <a:prstGeom prst="rect">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77" name="Rectangle 76"/>
              <p:cNvSpPr/>
              <p:nvPr/>
            </p:nvSpPr>
            <p:spPr bwMode="auto">
              <a:xfrm>
                <a:off x="22026278" y="15015132"/>
                <a:ext cx="2943225" cy="800100"/>
              </a:xfrm>
              <a:prstGeom prst="rect">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Times New Roman" pitchFamily="18" charset="0"/>
                  <a:cs typeface="Times New Roman" pitchFamily="18" charset="0"/>
                </a:endParaRPr>
              </a:p>
            </p:txBody>
          </p:sp>
          <p:cxnSp>
            <p:nvCxnSpPr>
              <p:cNvPr id="112" name="Straight Arrow Connector 111"/>
              <p:cNvCxnSpPr>
                <a:stCxn id="65" idx="3"/>
                <a:endCxn id="76" idx="1"/>
              </p:cNvCxnSpPr>
              <p:nvPr/>
            </p:nvCxnSpPr>
            <p:spPr bwMode="auto">
              <a:xfrm>
                <a:off x="17759883" y="15439441"/>
                <a:ext cx="837395" cy="431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4" name="Straight Arrow Connector 113"/>
              <p:cNvCxnSpPr>
                <a:stCxn id="76" idx="3"/>
                <a:endCxn id="77" idx="1"/>
              </p:cNvCxnSpPr>
              <p:nvPr/>
            </p:nvCxnSpPr>
            <p:spPr bwMode="auto">
              <a:xfrm flipV="1">
                <a:off x="20997578" y="15415182"/>
                <a:ext cx="1028700" cy="2857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grpSp>
          <p:nvGrpSpPr>
            <p:cNvPr id="136" name="Group 135"/>
            <p:cNvGrpSpPr/>
            <p:nvPr/>
          </p:nvGrpSpPr>
          <p:grpSpPr>
            <a:xfrm>
              <a:off x="15701083" y="16351051"/>
              <a:ext cx="5286375" cy="971550"/>
              <a:chOff x="15508579" y="16784185"/>
              <a:chExt cx="5286375" cy="971550"/>
            </a:xfrm>
          </p:grpSpPr>
          <p:sp>
            <p:nvSpPr>
              <p:cNvPr id="68" name="TextBox 67"/>
              <p:cNvSpPr txBox="1"/>
              <p:nvPr/>
            </p:nvSpPr>
            <p:spPr>
              <a:xfrm>
                <a:off x="15680029" y="16984210"/>
                <a:ext cx="2293641" cy="584775"/>
              </a:xfrm>
              <a:prstGeom prst="rect">
                <a:avLst/>
              </a:prstGeom>
              <a:noFill/>
            </p:spPr>
            <p:txBody>
              <a:bodyPr wrap="none" rtlCol="0">
                <a:spAutoFit/>
              </a:bodyPr>
              <a:lstStyle/>
              <a:p>
                <a:r>
                  <a:rPr lang="en-US" sz="3200" dirty="0" smtClean="0"/>
                  <a:t>Verify Name</a:t>
                </a:r>
                <a:endParaRPr lang="en-US" sz="3200" dirty="0"/>
              </a:p>
            </p:txBody>
          </p:sp>
          <p:sp>
            <p:nvSpPr>
              <p:cNvPr id="69" name="TextBox 68"/>
              <p:cNvSpPr txBox="1"/>
              <p:nvPr/>
            </p:nvSpPr>
            <p:spPr>
              <a:xfrm>
                <a:off x="19423354" y="16984210"/>
                <a:ext cx="1119217" cy="584775"/>
              </a:xfrm>
              <a:prstGeom prst="rect">
                <a:avLst/>
              </a:prstGeom>
              <a:noFill/>
            </p:spPr>
            <p:txBody>
              <a:bodyPr wrap="none" rtlCol="0">
                <a:spAutoFit/>
              </a:bodyPr>
              <a:lstStyle/>
              <a:p>
                <a:r>
                  <a:rPr lang="en-US" sz="3200" dirty="0" smtClean="0"/>
                  <a:t>Share</a:t>
                </a:r>
              </a:p>
            </p:txBody>
          </p:sp>
          <p:sp>
            <p:nvSpPr>
              <p:cNvPr id="78" name="Rectangle 77"/>
              <p:cNvSpPr/>
              <p:nvPr/>
            </p:nvSpPr>
            <p:spPr bwMode="auto">
              <a:xfrm>
                <a:off x="15508579" y="16812760"/>
                <a:ext cx="2743200" cy="914400"/>
              </a:xfrm>
              <a:prstGeom prst="rect">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79" name="Rectangle 78"/>
              <p:cNvSpPr/>
              <p:nvPr/>
            </p:nvSpPr>
            <p:spPr bwMode="auto">
              <a:xfrm>
                <a:off x="19166179" y="16784185"/>
                <a:ext cx="1628775" cy="971550"/>
              </a:xfrm>
              <a:prstGeom prst="rect">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Times New Roman" pitchFamily="18" charset="0"/>
                  <a:cs typeface="Times New Roman" pitchFamily="18" charset="0"/>
                </a:endParaRPr>
              </a:p>
            </p:txBody>
          </p:sp>
          <p:cxnSp>
            <p:nvCxnSpPr>
              <p:cNvPr id="116" name="Straight Arrow Connector 115"/>
              <p:cNvCxnSpPr>
                <a:stCxn id="78" idx="3"/>
                <a:endCxn id="79" idx="1"/>
              </p:cNvCxnSpPr>
              <p:nvPr/>
            </p:nvCxnSpPr>
            <p:spPr bwMode="auto">
              <a:xfrm>
                <a:off x="18251779" y="17269960"/>
                <a:ext cx="9144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grpSp>
      <p:sp>
        <p:nvSpPr>
          <p:cNvPr id="126" name="TextBox 125"/>
          <p:cNvSpPr txBox="1"/>
          <p:nvPr/>
        </p:nvSpPr>
        <p:spPr>
          <a:xfrm>
            <a:off x="25410694" y="19563348"/>
            <a:ext cx="4138864" cy="2862322"/>
          </a:xfrm>
          <a:prstGeom prst="rect">
            <a:avLst/>
          </a:prstGeom>
          <a:noFill/>
        </p:spPr>
        <p:txBody>
          <a:bodyPr wrap="square" rtlCol="0">
            <a:spAutoFit/>
          </a:bodyPr>
          <a:lstStyle/>
          <a:p>
            <a:r>
              <a:rPr lang="en-US" sz="3600" dirty="0" smtClean="0">
                <a:latin typeface="Tahoma" pitchFamily="34" charset="0"/>
                <a:ea typeface="Tahoma" pitchFamily="34" charset="0"/>
                <a:cs typeface="Tahoma" pitchFamily="34" charset="0"/>
              </a:rPr>
              <a:t>Analysis of annual maximum stream flow series shows no significant trends over time.</a:t>
            </a:r>
            <a:endParaRPr lang="en-US" sz="3600" dirty="0">
              <a:latin typeface="Tahoma" pitchFamily="34" charset="0"/>
              <a:ea typeface="Tahoma" pitchFamily="34" charset="0"/>
              <a:cs typeface="Tahoma" pitchFamily="34" charset="0"/>
            </a:endParaRPr>
          </a:p>
        </p:txBody>
      </p:sp>
      <p:sp>
        <p:nvSpPr>
          <p:cNvPr id="132" name="TextBox 131"/>
          <p:cNvSpPr txBox="1"/>
          <p:nvPr/>
        </p:nvSpPr>
        <p:spPr>
          <a:xfrm>
            <a:off x="30536146" y="28765880"/>
            <a:ext cx="13066295" cy="1754326"/>
          </a:xfrm>
          <a:prstGeom prst="rect">
            <a:avLst/>
          </a:prstGeom>
          <a:noFill/>
        </p:spPr>
        <p:txBody>
          <a:bodyPr wrap="square" rtlCol="0">
            <a:spAutoFit/>
          </a:bodyPr>
          <a:lstStyle/>
          <a:p>
            <a:r>
              <a:rPr lang="en-US" sz="3600" dirty="0" smtClean="0">
                <a:latin typeface="Tahoma" pitchFamily="34" charset="0"/>
                <a:ea typeface="Tahoma" pitchFamily="34" charset="0"/>
                <a:cs typeface="Tahoma" pitchFamily="34" charset="0"/>
              </a:rPr>
              <a:t>To investigate the relationship between the water quality parameters and stream flows during droughts and non-drought conditions.</a:t>
            </a:r>
          </a:p>
        </p:txBody>
      </p:sp>
      <p:sp>
        <p:nvSpPr>
          <p:cNvPr id="71" name="Rectangle 70"/>
          <p:cNvSpPr/>
          <p:nvPr/>
        </p:nvSpPr>
        <p:spPr>
          <a:xfrm>
            <a:off x="48126" y="4888029"/>
            <a:ext cx="14582274" cy="923330"/>
          </a:xfrm>
          <a:prstGeom prst="rect">
            <a:avLst/>
          </a:prstGeom>
          <a:solidFill>
            <a:srgbClr val="FFCC66"/>
          </a:solidFill>
        </p:spPr>
        <p:txBody>
          <a:bodyPr wrap="square">
            <a:spAutoFit/>
          </a:bodyPr>
          <a:lstStyle/>
          <a:p>
            <a:r>
              <a:rPr lang="en-US" sz="5400" b="1" dirty="0" smtClean="0">
                <a:latin typeface="Tahoma" pitchFamily="34" charset="0"/>
                <a:cs typeface="Tahoma" pitchFamily="34" charset="0"/>
              </a:rPr>
              <a:t>Abstract</a:t>
            </a:r>
            <a:endParaRPr lang="en-US" sz="5400" b="1" dirty="0">
              <a:latin typeface="Tahoma" pitchFamily="34" charset="0"/>
              <a:cs typeface="Tahoma" pitchFamily="34" charset="0"/>
            </a:endParaRPr>
          </a:p>
        </p:txBody>
      </p:sp>
      <p:sp>
        <p:nvSpPr>
          <p:cNvPr id="72" name="TextBox 71"/>
          <p:cNvSpPr txBox="1"/>
          <p:nvPr/>
        </p:nvSpPr>
        <p:spPr>
          <a:xfrm>
            <a:off x="481260" y="5919533"/>
            <a:ext cx="14149140" cy="3970318"/>
          </a:xfrm>
          <a:prstGeom prst="rect">
            <a:avLst/>
          </a:prstGeom>
          <a:noFill/>
        </p:spPr>
        <p:txBody>
          <a:bodyPr wrap="square" rtlCol="0">
            <a:spAutoFit/>
          </a:bodyPr>
          <a:lstStyle/>
          <a:p>
            <a:r>
              <a:rPr lang="en-US" sz="3600" dirty="0" smtClean="0">
                <a:latin typeface="Tahoma" pitchFamily="34" charset="0"/>
                <a:ea typeface="Tahoma" pitchFamily="34" charset="0"/>
                <a:cs typeface="Tahoma" pitchFamily="34" charset="0"/>
              </a:rPr>
              <a:t>The objective of this research is to understand the relationship between low stream flows during droughts and their impact on water quality.  The  area chosen for this study is </a:t>
            </a:r>
            <a:r>
              <a:rPr lang="en-US" sz="3600" dirty="0" smtClean="0">
                <a:latin typeface="Tahoma" pitchFamily="34" charset="0"/>
                <a:ea typeface="Tahoma" pitchFamily="34" charset="0"/>
                <a:cs typeface="Tahoma" pitchFamily="34" charset="0"/>
              </a:rPr>
              <a:t>the Cedarville sub-watershed</a:t>
            </a:r>
            <a:r>
              <a:rPr lang="en-US" sz="3600" dirty="0" smtClean="0">
                <a:latin typeface="Tahoma" pitchFamily="34" charset="0"/>
                <a:ea typeface="Tahoma" pitchFamily="34" charset="0"/>
                <a:cs typeface="Tahoma" pitchFamily="34" charset="0"/>
              </a:rPr>
              <a:t> </a:t>
            </a:r>
            <a:r>
              <a:rPr lang="en-US" sz="3600" dirty="0" smtClean="0">
                <a:latin typeface="Tahoma" pitchFamily="34" charset="0"/>
                <a:ea typeface="Tahoma" pitchFamily="34" charset="0"/>
                <a:cs typeface="Tahoma" pitchFamily="34" charset="0"/>
              </a:rPr>
              <a:t>that</a:t>
            </a:r>
            <a:r>
              <a:rPr lang="en-US" sz="3600" dirty="0" smtClean="0">
                <a:latin typeface="Tahoma" pitchFamily="34" charset="0"/>
                <a:ea typeface="Tahoma" pitchFamily="34" charset="0"/>
                <a:cs typeface="Tahoma" pitchFamily="34" charset="0"/>
              </a:rPr>
              <a:t> </a:t>
            </a:r>
            <a:r>
              <a:rPr lang="en-US" sz="3600" dirty="0" smtClean="0">
                <a:latin typeface="Tahoma" pitchFamily="34" charset="0"/>
                <a:ea typeface="Tahoma" pitchFamily="34" charset="0"/>
                <a:cs typeface="Tahoma" pitchFamily="34" charset="0"/>
              </a:rPr>
              <a:t>drains into Massie Creek, a tributary to the Little Miami River, Ohio. By using stream flow and water quality data collected from the Massie Creek in Ohio, we will be able to study the impact of droughts on water quality.</a:t>
            </a:r>
            <a:endParaRPr lang="en-US" sz="3600" dirty="0">
              <a:latin typeface="Tahoma" pitchFamily="34" charset="0"/>
              <a:ea typeface="Tahoma" pitchFamily="34" charset="0"/>
              <a:cs typeface="Tahoma" pitchFamily="34" charset="0"/>
            </a:endParaRPr>
          </a:p>
        </p:txBody>
      </p:sp>
      <p:sp>
        <p:nvSpPr>
          <p:cNvPr id="80" name="Rectangle 79"/>
          <p:cNvSpPr/>
          <p:nvPr/>
        </p:nvSpPr>
        <p:spPr>
          <a:xfrm>
            <a:off x="48126" y="9939087"/>
            <a:ext cx="14534148" cy="923330"/>
          </a:xfrm>
          <a:prstGeom prst="rect">
            <a:avLst/>
          </a:prstGeom>
          <a:solidFill>
            <a:srgbClr val="FFCC66"/>
          </a:solidFill>
        </p:spPr>
        <p:txBody>
          <a:bodyPr wrap="square">
            <a:spAutoFit/>
          </a:bodyPr>
          <a:lstStyle/>
          <a:p>
            <a:r>
              <a:rPr lang="en-US" sz="5400" b="1" dirty="0" smtClean="0">
                <a:latin typeface="Tahoma" pitchFamily="34" charset="0"/>
                <a:cs typeface="Tahoma" pitchFamily="34" charset="0"/>
              </a:rPr>
              <a:t>Study Area</a:t>
            </a:r>
            <a:endParaRPr lang="en-US" sz="5400" b="1" dirty="0">
              <a:latin typeface="Tahoma" pitchFamily="34" charset="0"/>
              <a:cs typeface="Tahoma" pitchFamily="34" charset="0"/>
            </a:endParaRPr>
          </a:p>
        </p:txBody>
      </p:sp>
      <p:sp>
        <p:nvSpPr>
          <p:cNvPr id="113" name="TextBox 112"/>
          <p:cNvSpPr txBox="1"/>
          <p:nvPr/>
        </p:nvSpPr>
        <p:spPr>
          <a:xfrm>
            <a:off x="558473" y="19396912"/>
            <a:ext cx="13831302" cy="2308324"/>
          </a:xfrm>
          <a:prstGeom prst="rect">
            <a:avLst/>
          </a:prstGeom>
          <a:noFill/>
        </p:spPr>
        <p:txBody>
          <a:bodyPr wrap="square" rtlCol="0">
            <a:spAutoFit/>
          </a:bodyPr>
          <a:lstStyle/>
          <a:p>
            <a:r>
              <a:rPr lang="en-US" sz="3600" dirty="0" smtClean="0">
                <a:latin typeface="Tahoma" pitchFamily="34" charset="0"/>
                <a:ea typeface="Tahoma" pitchFamily="34" charset="0"/>
                <a:cs typeface="Tahoma" pitchFamily="34" charset="0"/>
              </a:rPr>
              <a:t>The geographical location of the Massie Creek sub-watershed in Ohio is shown on the left hand side. The figure on the right shows the land use in Massie Creek watershed, the Little Miami </a:t>
            </a:r>
            <a:r>
              <a:rPr lang="en-US" sz="3600" dirty="0" smtClean="0">
                <a:latin typeface="Tahoma" pitchFamily="34" charset="0"/>
                <a:ea typeface="Tahoma" pitchFamily="34" charset="0"/>
                <a:cs typeface="Tahoma" pitchFamily="34" charset="0"/>
              </a:rPr>
              <a:t>River, </a:t>
            </a:r>
            <a:r>
              <a:rPr lang="en-US" sz="3600" dirty="0" smtClean="0">
                <a:latin typeface="Tahoma" pitchFamily="34" charset="0"/>
                <a:ea typeface="Tahoma" pitchFamily="34" charset="0"/>
                <a:cs typeface="Tahoma" pitchFamily="34" charset="0"/>
              </a:rPr>
              <a:t>and the USGS station at Massie Creek Wilberforce, OH.</a:t>
            </a:r>
          </a:p>
        </p:txBody>
      </p:sp>
      <p:graphicFrame>
        <p:nvGraphicFramePr>
          <p:cNvPr id="117" name="Table 116"/>
          <p:cNvGraphicFramePr>
            <a:graphicFrameLocks noGrp="1"/>
          </p:cNvGraphicFramePr>
          <p:nvPr/>
        </p:nvGraphicFramePr>
        <p:xfrm>
          <a:off x="276724" y="22914822"/>
          <a:ext cx="13982700" cy="5047488"/>
        </p:xfrm>
        <a:graphic>
          <a:graphicData uri="http://schemas.openxmlformats.org/drawingml/2006/table">
            <a:tbl>
              <a:tblPr/>
              <a:tblGrid>
                <a:gridCol w="3048002"/>
                <a:gridCol w="3276600"/>
                <a:gridCol w="4162423"/>
                <a:gridCol w="3495675"/>
              </a:tblGrid>
              <a:tr h="1249109">
                <a:tc>
                  <a:txBody>
                    <a:bodyPr/>
                    <a:lstStyle/>
                    <a:p>
                      <a:pPr marL="0" marR="0">
                        <a:lnSpc>
                          <a:spcPct val="115000"/>
                        </a:lnSpc>
                        <a:spcBef>
                          <a:spcPts val="0"/>
                        </a:spcBef>
                        <a:spcAft>
                          <a:spcPts val="0"/>
                        </a:spcAft>
                      </a:pPr>
                      <a:endParaRPr lang="en-US" sz="3600" dirty="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600" dirty="0">
                          <a:latin typeface="Tahoma" pitchFamily="34" charset="0"/>
                          <a:ea typeface="Tahoma" pitchFamily="34" charset="0"/>
                          <a:cs typeface="Tahoma" pitchFamily="34" charset="0"/>
                        </a:rPr>
                        <a:t>Water Quality </a:t>
                      </a:r>
                      <a:r>
                        <a:rPr lang="en-US" sz="3600" dirty="0" smtClean="0">
                          <a:latin typeface="Tahoma" pitchFamily="34" charset="0"/>
                          <a:ea typeface="Tahoma" pitchFamily="34" charset="0"/>
                          <a:cs typeface="Tahoma" pitchFamily="34" charset="0"/>
                        </a:rPr>
                        <a:t>Data</a:t>
                      </a:r>
                      <a:r>
                        <a:rPr lang="en-US" sz="3600" baseline="30000" dirty="0" smtClean="0">
                          <a:latin typeface="Tahoma" pitchFamily="34" charset="0"/>
                          <a:ea typeface="Tahoma" pitchFamily="34" charset="0"/>
                          <a:cs typeface="Tahoma" pitchFamily="34" charset="0"/>
                        </a:rPr>
                        <a:t>*</a:t>
                      </a:r>
                      <a:endParaRPr lang="en-US" sz="3600" dirty="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600" dirty="0" smtClean="0">
                          <a:latin typeface="Tahoma" pitchFamily="34" charset="0"/>
                          <a:ea typeface="Tahoma" pitchFamily="34" charset="0"/>
                          <a:cs typeface="Tahoma" pitchFamily="34" charset="0"/>
                        </a:rPr>
                        <a:t>Stream flow </a:t>
                      </a:r>
                      <a:r>
                        <a:rPr lang="en-US" sz="3600" dirty="0">
                          <a:latin typeface="Tahoma" pitchFamily="34" charset="0"/>
                          <a:ea typeface="Tahoma" pitchFamily="34" charset="0"/>
                          <a:cs typeface="Tahoma" pitchFamily="34" charset="0"/>
                        </a:rPr>
                        <a:t>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600" dirty="0">
                          <a:latin typeface="Tahoma" pitchFamily="34" charset="0"/>
                          <a:ea typeface="Tahoma" pitchFamily="34" charset="0"/>
                          <a:cs typeface="Tahoma" pitchFamily="34" charset="0"/>
                        </a:rPr>
                        <a:t>Precipitation </a:t>
                      </a:r>
                      <a:r>
                        <a:rPr lang="en-US" sz="3600" dirty="0" smtClean="0">
                          <a:latin typeface="Tahoma" pitchFamily="34" charset="0"/>
                          <a:ea typeface="Tahoma" pitchFamily="34" charset="0"/>
                          <a:cs typeface="Tahoma" pitchFamily="34" charset="0"/>
                        </a:rPr>
                        <a:t>Data</a:t>
                      </a:r>
                      <a:r>
                        <a:rPr lang="en-US" sz="3600" baseline="30000" dirty="0" smtClean="0">
                          <a:latin typeface="Tahoma" pitchFamily="34" charset="0"/>
                          <a:ea typeface="Tahoma" pitchFamily="34" charset="0"/>
                          <a:cs typeface="Tahoma" pitchFamily="34" charset="0"/>
                        </a:rPr>
                        <a:t>+</a:t>
                      </a:r>
                      <a:endParaRPr lang="en-US" sz="3600" dirty="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9109">
                <a:tc>
                  <a:txBody>
                    <a:bodyPr/>
                    <a:lstStyle/>
                    <a:p>
                      <a:pPr marL="0" marR="0">
                        <a:lnSpc>
                          <a:spcPct val="115000"/>
                        </a:lnSpc>
                        <a:spcBef>
                          <a:spcPts val="0"/>
                        </a:spcBef>
                        <a:spcAft>
                          <a:spcPts val="0"/>
                        </a:spcAft>
                      </a:pPr>
                      <a:r>
                        <a:rPr lang="en-US" sz="3600">
                          <a:latin typeface="Tahoma" pitchFamily="34" charset="0"/>
                          <a:ea typeface="Tahoma" pitchFamily="34" charset="0"/>
                          <a:cs typeface="Tahoma" pitchFamily="34" charset="0"/>
                        </a:rPr>
                        <a:t>Source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600" dirty="0">
                          <a:latin typeface="Tahoma" pitchFamily="34" charset="0"/>
                          <a:ea typeface="Tahoma" pitchFamily="34" charset="0"/>
                          <a:cs typeface="Tahoma" pitchFamily="34" charset="0"/>
                        </a:rPr>
                        <a:t>YSI 600 series system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600" dirty="0">
                          <a:latin typeface="Tahoma" pitchFamily="34" charset="0"/>
                          <a:ea typeface="Tahoma" pitchFamily="34" charset="0"/>
                          <a:cs typeface="Tahoma" pitchFamily="34" charset="0"/>
                        </a:rPr>
                        <a:t>USGS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600">
                          <a:latin typeface="Tahoma" pitchFamily="34" charset="0"/>
                          <a:ea typeface="Tahoma" pitchFamily="34" charset="0"/>
                          <a:cs typeface="Tahoma" pitchFamily="34" charset="0"/>
                        </a:rPr>
                        <a:t>WXT 520 weather station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9109">
                <a:tc>
                  <a:txBody>
                    <a:bodyPr/>
                    <a:lstStyle/>
                    <a:p>
                      <a:pPr marL="0" marR="0">
                        <a:lnSpc>
                          <a:spcPct val="115000"/>
                        </a:lnSpc>
                        <a:spcBef>
                          <a:spcPts val="0"/>
                        </a:spcBef>
                        <a:spcAft>
                          <a:spcPts val="0"/>
                        </a:spcAft>
                      </a:pPr>
                      <a:r>
                        <a:rPr lang="en-US" sz="3600">
                          <a:latin typeface="Tahoma" pitchFamily="34" charset="0"/>
                          <a:ea typeface="Tahoma" pitchFamily="34" charset="0"/>
                          <a:cs typeface="Tahoma" pitchFamily="34" charset="0"/>
                        </a:rPr>
                        <a:t>Time Interval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600">
                          <a:latin typeface="Tahoma" pitchFamily="34" charset="0"/>
                          <a:ea typeface="Tahoma" pitchFamily="34" charset="0"/>
                          <a:cs typeface="Tahoma" pitchFamily="34" charset="0"/>
                        </a:rPr>
                        <a:t>30 minutes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600" dirty="0">
                          <a:latin typeface="Tahoma" pitchFamily="34" charset="0"/>
                          <a:ea typeface="Tahoma" pitchFamily="34" charset="0"/>
                          <a:cs typeface="Tahoma" pitchFamily="34" charset="0"/>
                        </a:rPr>
                        <a:t>Daily, Monthly and Annual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600" dirty="0" smtClean="0">
                          <a:latin typeface="Tahoma" pitchFamily="34" charset="0"/>
                          <a:ea typeface="Tahoma" pitchFamily="34" charset="0"/>
                          <a:cs typeface="Tahoma" pitchFamily="34" charset="0"/>
                        </a:rPr>
                        <a:t>30</a:t>
                      </a:r>
                      <a:r>
                        <a:rPr lang="en-US" sz="3600" baseline="0" dirty="0" smtClean="0">
                          <a:latin typeface="Tahoma" pitchFamily="34" charset="0"/>
                          <a:ea typeface="Tahoma" pitchFamily="34" charset="0"/>
                          <a:cs typeface="Tahoma" pitchFamily="34" charset="0"/>
                        </a:rPr>
                        <a:t> minutes</a:t>
                      </a:r>
                      <a:endParaRPr lang="en-US" sz="3600" dirty="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9109">
                <a:tc>
                  <a:txBody>
                    <a:bodyPr/>
                    <a:lstStyle/>
                    <a:p>
                      <a:pPr marL="0" marR="0">
                        <a:lnSpc>
                          <a:spcPct val="115000"/>
                        </a:lnSpc>
                        <a:spcBef>
                          <a:spcPts val="0"/>
                        </a:spcBef>
                        <a:spcAft>
                          <a:spcPts val="0"/>
                        </a:spcAft>
                      </a:pPr>
                      <a:r>
                        <a:rPr lang="en-US" sz="3600" dirty="0">
                          <a:latin typeface="Tahoma" pitchFamily="34" charset="0"/>
                          <a:ea typeface="Tahoma" pitchFamily="34" charset="0"/>
                          <a:cs typeface="Tahoma" pitchFamily="34" charset="0"/>
                        </a:rPr>
                        <a:t>Number of Stations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600">
                          <a:latin typeface="Tahoma" pitchFamily="34" charset="0"/>
                          <a:ea typeface="Tahoma" pitchFamily="34" charset="0"/>
                          <a:cs typeface="Tahoma"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600">
                          <a:latin typeface="Tahoma" pitchFamily="34" charset="0"/>
                          <a:ea typeface="Tahoma" pitchFamily="34" charset="0"/>
                          <a:cs typeface="Tahoma"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600" dirty="0">
                          <a:latin typeface="Tahoma" pitchFamily="34" charset="0"/>
                          <a:ea typeface="Tahoma" pitchFamily="34" charset="0"/>
                          <a:cs typeface="Tahoma"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8" name="Rectangle 117"/>
          <p:cNvSpPr/>
          <p:nvPr/>
        </p:nvSpPr>
        <p:spPr>
          <a:xfrm>
            <a:off x="76200" y="21867392"/>
            <a:ext cx="14554200" cy="923330"/>
          </a:xfrm>
          <a:prstGeom prst="rect">
            <a:avLst/>
          </a:prstGeom>
          <a:solidFill>
            <a:srgbClr val="FFCC66"/>
          </a:solidFill>
        </p:spPr>
        <p:txBody>
          <a:bodyPr wrap="square">
            <a:spAutoFit/>
          </a:bodyPr>
          <a:lstStyle/>
          <a:p>
            <a:r>
              <a:rPr lang="en-US" sz="5400" b="1" dirty="0" smtClean="0">
                <a:latin typeface="Tahoma" pitchFamily="34" charset="0"/>
                <a:cs typeface="Tahoma" pitchFamily="34" charset="0"/>
              </a:rPr>
              <a:t>Data Used In The Study</a:t>
            </a:r>
            <a:endParaRPr lang="en-US" sz="5400" b="1" dirty="0">
              <a:latin typeface="Tahoma" pitchFamily="34" charset="0"/>
              <a:cs typeface="Tahoma" pitchFamily="34" charset="0"/>
            </a:endParaRPr>
          </a:p>
        </p:txBody>
      </p:sp>
      <p:sp>
        <p:nvSpPr>
          <p:cNvPr id="119" name="TextBox 118"/>
          <p:cNvSpPr txBox="1"/>
          <p:nvPr/>
        </p:nvSpPr>
        <p:spPr>
          <a:xfrm>
            <a:off x="625641" y="28104766"/>
            <a:ext cx="13860380" cy="3416320"/>
          </a:xfrm>
          <a:prstGeom prst="rect">
            <a:avLst/>
          </a:prstGeom>
          <a:noFill/>
        </p:spPr>
        <p:txBody>
          <a:bodyPr wrap="square" rtlCol="0">
            <a:spAutoFit/>
          </a:bodyPr>
          <a:lstStyle/>
          <a:p>
            <a:r>
              <a:rPr lang="en-US" sz="3600" baseline="30000" dirty="0" smtClean="0">
                <a:latin typeface="Tahoma" pitchFamily="34" charset="0"/>
                <a:ea typeface="Tahoma" pitchFamily="34" charset="0"/>
                <a:cs typeface="Tahoma" pitchFamily="34" charset="0"/>
              </a:rPr>
              <a:t>*</a:t>
            </a:r>
            <a:r>
              <a:rPr lang="en-US" sz="3600" dirty="0" smtClean="0">
                <a:latin typeface="Tahoma" pitchFamily="34" charset="0"/>
                <a:ea typeface="Tahoma" pitchFamily="34" charset="0"/>
                <a:cs typeface="Tahoma" pitchFamily="34" charset="0"/>
              </a:rPr>
              <a:t>Water quality: </a:t>
            </a:r>
            <a:r>
              <a:rPr lang="en-US" sz="3600" dirty="0" err="1" smtClean="0">
                <a:latin typeface="Tahoma" pitchFamily="34" charset="0"/>
                <a:ea typeface="Tahoma" pitchFamily="34" charset="0"/>
                <a:cs typeface="Tahoma" pitchFamily="34" charset="0"/>
              </a:rPr>
              <a:t>radiosonde</a:t>
            </a:r>
            <a:r>
              <a:rPr lang="en-US" sz="3600" dirty="0" smtClean="0">
                <a:latin typeface="Tahoma" pitchFamily="34" charset="0"/>
                <a:ea typeface="Tahoma" pitchFamily="34" charset="0"/>
                <a:cs typeface="Tahoma" pitchFamily="34" charset="0"/>
              </a:rPr>
              <a:t> simultaneously measures temperature, pH, dissolved oxygen, turbidity, and conductivity in the stream.</a:t>
            </a:r>
          </a:p>
          <a:p>
            <a:endParaRPr lang="en-US" sz="3600" dirty="0" smtClean="0">
              <a:latin typeface="Tahoma" pitchFamily="34" charset="0"/>
              <a:ea typeface="Tahoma" pitchFamily="34" charset="0"/>
              <a:cs typeface="Tahoma" pitchFamily="34" charset="0"/>
            </a:endParaRPr>
          </a:p>
          <a:p>
            <a:r>
              <a:rPr lang="en-US" sz="3600" baseline="30000" dirty="0" smtClean="0">
                <a:latin typeface="Tahoma" pitchFamily="34" charset="0"/>
                <a:ea typeface="Tahoma" pitchFamily="34" charset="0"/>
                <a:cs typeface="Tahoma" pitchFamily="34" charset="0"/>
              </a:rPr>
              <a:t>+</a:t>
            </a:r>
            <a:r>
              <a:rPr lang="en-US" sz="3600" dirty="0" smtClean="0">
                <a:latin typeface="Tahoma" pitchFamily="34" charset="0"/>
                <a:ea typeface="Tahoma" pitchFamily="34" charset="0"/>
                <a:cs typeface="Tahoma" pitchFamily="34" charset="0"/>
              </a:rPr>
              <a:t>WXT 520 weather station measures wind speed and direction, precipitation, barometric pressure, temperature, and relative humidity</a:t>
            </a:r>
          </a:p>
        </p:txBody>
      </p:sp>
      <p:sp>
        <p:nvSpPr>
          <p:cNvPr id="120" name="Rectangle 119"/>
          <p:cNvSpPr/>
          <p:nvPr/>
        </p:nvSpPr>
        <p:spPr>
          <a:xfrm>
            <a:off x="15544799" y="4834952"/>
            <a:ext cx="13806167" cy="923330"/>
          </a:xfrm>
          <a:prstGeom prst="rect">
            <a:avLst/>
          </a:prstGeom>
          <a:solidFill>
            <a:srgbClr val="FFCC66"/>
          </a:solidFill>
        </p:spPr>
        <p:txBody>
          <a:bodyPr wrap="square">
            <a:spAutoFit/>
          </a:bodyPr>
          <a:lstStyle/>
          <a:p>
            <a:r>
              <a:rPr lang="en-US" sz="5400" b="1" dirty="0" err="1" smtClean="0">
                <a:latin typeface="Tahoma" pitchFamily="34" charset="0"/>
                <a:cs typeface="Tahoma" pitchFamily="34" charset="0"/>
              </a:rPr>
              <a:t>iData</a:t>
            </a:r>
            <a:r>
              <a:rPr lang="en-US" sz="5400" b="1" dirty="0" smtClean="0">
                <a:latin typeface="Tahoma" pitchFamily="34" charset="0"/>
                <a:cs typeface="Tahoma" pitchFamily="34" charset="0"/>
              </a:rPr>
              <a:t> : </a:t>
            </a:r>
            <a:r>
              <a:rPr lang="en-US" sz="5400" b="1" dirty="0" err="1" smtClean="0">
                <a:latin typeface="Tahoma" pitchFamily="34" charset="0"/>
                <a:cs typeface="Tahoma" pitchFamily="34" charset="0"/>
              </a:rPr>
              <a:t>driNET</a:t>
            </a:r>
            <a:r>
              <a:rPr lang="en-US" sz="5400" b="1" dirty="0" smtClean="0">
                <a:latin typeface="Tahoma" pitchFamily="34" charset="0"/>
                <a:cs typeface="Tahoma" pitchFamily="34" charset="0"/>
              </a:rPr>
              <a:t> tool for uploading data</a:t>
            </a:r>
            <a:endParaRPr lang="en-US" sz="5400" b="1" dirty="0">
              <a:latin typeface="Tahoma" pitchFamily="34" charset="0"/>
              <a:cs typeface="Tahoma" pitchFamily="34" charset="0"/>
            </a:endParaRPr>
          </a:p>
        </p:txBody>
      </p:sp>
      <p:sp>
        <p:nvSpPr>
          <p:cNvPr id="121" name="Rectangle 120"/>
          <p:cNvSpPr/>
          <p:nvPr/>
        </p:nvSpPr>
        <p:spPr>
          <a:xfrm>
            <a:off x="23847003" y="6010380"/>
            <a:ext cx="5342438" cy="5078313"/>
          </a:xfrm>
          <a:prstGeom prst="rect">
            <a:avLst/>
          </a:prstGeom>
        </p:spPr>
        <p:txBody>
          <a:bodyPr wrap="square">
            <a:spAutoFit/>
          </a:bodyPr>
          <a:lstStyle/>
          <a:p>
            <a:pPr lvl="0"/>
            <a:r>
              <a:rPr lang="en-US" sz="3600" dirty="0" smtClean="0">
                <a:solidFill>
                  <a:srgbClr val="000000"/>
                </a:solidFill>
                <a:latin typeface="Tahoma" pitchFamily="34" charset="0"/>
                <a:ea typeface="Tahoma" pitchFamily="34" charset="0"/>
                <a:cs typeface="Tahoma" pitchFamily="34" charset="0"/>
              </a:rPr>
              <a:t>The figure on the left shows the </a:t>
            </a:r>
            <a:r>
              <a:rPr lang="en-US" sz="3600" dirty="0" err="1" smtClean="0">
                <a:solidFill>
                  <a:srgbClr val="000000"/>
                </a:solidFill>
                <a:latin typeface="Tahoma" pitchFamily="34" charset="0"/>
                <a:ea typeface="Tahoma" pitchFamily="34" charset="0"/>
                <a:cs typeface="Tahoma" pitchFamily="34" charset="0"/>
              </a:rPr>
              <a:t>iData</a:t>
            </a:r>
            <a:r>
              <a:rPr lang="en-US" sz="3600" dirty="0" smtClean="0">
                <a:solidFill>
                  <a:srgbClr val="000000"/>
                </a:solidFill>
                <a:latin typeface="Tahoma" pitchFamily="34" charset="0"/>
                <a:ea typeface="Tahoma" pitchFamily="34" charset="0"/>
                <a:cs typeface="Tahoma" pitchFamily="34" charset="0"/>
              </a:rPr>
              <a:t> interface to upload either a file collection or tabular datasets. The flow chart below shows the different steps needed for uploading tabular data.</a:t>
            </a:r>
            <a:endParaRPr lang="en-US" sz="3600" dirty="0">
              <a:solidFill>
                <a:srgbClr val="000000"/>
              </a:solidFill>
              <a:latin typeface="Tahoma" pitchFamily="34" charset="0"/>
              <a:ea typeface="Tahoma" pitchFamily="34" charset="0"/>
              <a:cs typeface="Tahoma" pitchFamily="34" charset="0"/>
            </a:endParaRPr>
          </a:p>
        </p:txBody>
      </p:sp>
      <p:pic>
        <p:nvPicPr>
          <p:cNvPr id="4098" name="Picture 2"/>
          <p:cNvPicPr>
            <a:picLocks noChangeAspect="1" noChangeArrowheads="1"/>
          </p:cNvPicPr>
          <p:nvPr/>
        </p:nvPicPr>
        <p:blipFill>
          <a:blip r:embed="rId10" cstate="print"/>
          <a:srcRect/>
          <a:stretch>
            <a:fillRect/>
          </a:stretch>
        </p:blipFill>
        <p:spPr bwMode="auto">
          <a:xfrm>
            <a:off x="15415880" y="5935590"/>
            <a:ext cx="8295458" cy="5614726"/>
          </a:xfrm>
          <a:prstGeom prst="rect">
            <a:avLst/>
          </a:prstGeom>
          <a:noFill/>
          <a:ln w="9525">
            <a:noFill/>
            <a:miter lim="800000"/>
            <a:headEnd/>
            <a:tailEnd/>
          </a:ln>
        </p:spPr>
      </p:pic>
      <p:sp>
        <p:nvSpPr>
          <p:cNvPr id="138" name="Rectangle 137"/>
          <p:cNvSpPr/>
          <p:nvPr/>
        </p:nvSpPr>
        <p:spPr>
          <a:xfrm>
            <a:off x="15448546" y="17437585"/>
            <a:ext cx="13865633" cy="923330"/>
          </a:xfrm>
          <a:prstGeom prst="rect">
            <a:avLst/>
          </a:prstGeom>
          <a:solidFill>
            <a:srgbClr val="FFCC66"/>
          </a:solidFill>
        </p:spPr>
        <p:txBody>
          <a:bodyPr wrap="square">
            <a:spAutoFit/>
          </a:bodyPr>
          <a:lstStyle/>
          <a:p>
            <a:r>
              <a:rPr lang="en-US" sz="5400" b="1" dirty="0" smtClean="0">
                <a:latin typeface="Tahoma" pitchFamily="34" charset="0"/>
                <a:cs typeface="Tahoma" pitchFamily="34" charset="0"/>
              </a:rPr>
              <a:t>Preliminary Results</a:t>
            </a:r>
            <a:endParaRPr lang="en-US" sz="5400" b="1" dirty="0">
              <a:latin typeface="Tahoma" pitchFamily="34" charset="0"/>
              <a:cs typeface="Tahoma" pitchFamily="34" charset="0"/>
            </a:endParaRPr>
          </a:p>
        </p:txBody>
      </p:sp>
      <p:sp>
        <p:nvSpPr>
          <p:cNvPr id="142" name="TextBox 141"/>
          <p:cNvSpPr txBox="1"/>
          <p:nvPr/>
        </p:nvSpPr>
        <p:spPr>
          <a:xfrm>
            <a:off x="25346527" y="24071179"/>
            <a:ext cx="4227095" cy="2862322"/>
          </a:xfrm>
          <a:prstGeom prst="rect">
            <a:avLst/>
          </a:prstGeom>
          <a:noFill/>
        </p:spPr>
        <p:txBody>
          <a:bodyPr wrap="square" rtlCol="0">
            <a:spAutoFit/>
          </a:bodyPr>
          <a:lstStyle/>
          <a:p>
            <a:r>
              <a:rPr lang="en-US" sz="3600" dirty="0" smtClean="0">
                <a:latin typeface="Tahoma" pitchFamily="34" charset="0"/>
                <a:ea typeface="Tahoma" pitchFamily="34" charset="0"/>
                <a:cs typeface="Tahoma" pitchFamily="34" charset="0"/>
              </a:rPr>
              <a:t>The Box-plot shows the seasonal variation in monthly stream flow at the study site.</a:t>
            </a:r>
            <a:endParaRPr lang="en-US" sz="3600" dirty="0">
              <a:latin typeface="Tahoma" pitchFamily="34" charset="0"/>
              <a:ea typeface="Tahoma" pitchFamily="34" charset="0"/>
              <a:cs typeface="Tahoma" pitchFamily="34" charset="0"/>
            </a:endParaRPr>
          </a:p>
        </p:txBody>
      </p:sp>
      <p:sp>
        <p:nvSpPr>
          <p:cNvPr id="143" name="TextBox 142"/>
          <p:cNvSpPr txBox="1"/>
          <p:nvPr/>
        </p:nvSpPr>
        <p:spPr>
          <a:xfrm>
            <a:off x="25474864" y="27929304"/>
            <a:ext cx="3834062" cy="3416320"/>
          </a:xfrm>
          <a:prstGeom prst="rect">
            <a:avLst/>
          </a:prstGeom>
          <a:noFill/>
        </p:spPr>
        <p:txBody>
          <a:bodyPr wrap="square" rtlCol="0">
            <a:spAutoFit/>
          </a:bodyPr>
          <a:lstStyle/>
          <a:p>
            <a:r>
              <a:rPr lang="en-US" sz="3600" dirty="0" smtClean="0">
                <a:latin typeface="Tahoma" pitchFamily="34" charset="0"/>
                <a:ea typeface="Tahoma" pitchFamily="34" charset="0"/>
                <a:cs typeface="Tahoma" pitchFamily="34" charset="0"/>
              </a:rPr>
              <a:t>The 7Q10 low flow statistic calculated using 7-day average flow series for each month.</a:t>
            </a:r>
            <a:endParaRPr lang="en-US" sz="3600" dirty="0">
              <a:latin typeface="Tahoma" pitchFamily="34" charset="0"/>
              <a:ea typeface="Tahoma" pitchFamily="34" charset="0"/>
              <a:cs typeface="Tahoma" pitchFamily="34" charset="0"/>
            </a:endParaRPr>
          </a:p>
        </p:txBody>
      </p:sp>
      <p:sp>
        <p:nvSpPr>
          <p:cNvPr id="144" name="Rectangle 143"/>
          <p:cNvSpPr/>
          <p:nvPr/>
        </p:nvSpPr>
        <p:spPr>
          <a:xfrm>
            <a:off x="30127074" y="4788385"/>
            <a:ext cx="13764126" cy="923330"/>
          </a:xfrm>
          <a:prstGeom prst="rect">
            <a:avLst/>
          </a:prstGeom>
          <a:solidFill>
            <a:srgbClr val="FFCC66"/>
          </a:solidFill>
        </p:spPr>
        <p:txBody>
          <a:bodyPr wrap="square">
            <a:spAutoFit/>
          </a:bodyPr>
          <a:lstStyle/>
          <a:p>
            <a:r>
              <a:rPr lang="en-US" sz="5400" b="1" dirty="0" smtClean="0">
                <a:latin typeface="Tahoma" pitchFamily="34" charset="0"/>
                <a:cs typeface="Tahoma" pitchFamily="34" charset="0"/>
              </a:rPr>
              <a:t>Results </a:t>
            </a:r>
            <a:r>
              <a:rPr lang="en-US" sz="5400" b="1" dirty="0" smtClean="0">
                <a:latin typeface="Tahoma" pitchFamily="34" charset="0"/>
                <a:cs typeface="Tahoma" pitchFamily="34" charset="0"/>
              </a:rPr>
              <a:t>- contd</a:t>
            </a:r>
            <a:r>
              <a:rPr lang="en-US" sz="5400" b="1" dirty="0" smtClean="0">
                <a:latin typeface="Tahoma" pitchFamily="34" charset="0"/>
                <a:cs typeface="Tahoma" pitchFamily="34" charset="0"/>
              </a:rPr>
              <a:t>.</a:t>
            </a:r>
            <a:endParaRPr lang="en-US" sz="5400" b="1" dirty="0">
              <a:latin typeface="Tahoma" pitchFamily="34" charset="0"/>
              <a:cs typeface="Tahoma" pitchFamily="34" charset="0"/>
            </a:endParaRPr>
          </a:p>
        </p:txBody>
      </p:sp>
      <p:sp>
        <p:nvSpPr>
          <p:cNvPr id="145" name="TextBox 144"/>
          <p:cNvSpPr txBox="1"/>
          <p:nvPr/>
        </p:nvSpPr>
        <p:spPr>
          <a:xfrm>
            <a:off x="39463578" y="6312569"/>
            <a:ext cx="4427622" cy="3416320"/>
          </a:xfrm>
          <a:prstGeom prst="rect">
            <a:avLst/>
          </a:prstGeom>
          <a:noFill/>
        </p:spPr>
        <p:txBody>
          <a:bodyPr wrap="square" rtlCol="0">
            <a:spAutoFit/>
          </a:bodyPr>
          <a:lstStyle/>
          <a:p>
            <a:r>
              <a:rPr lang="en-US" sz="3600" dirty="0" smtClean="0">
                <a:latin typeface="Tahoma" pitchFamily="34" charset="0"/>
                <a:ea typeface="Tahoma" pitchFamily="34" charset="0"/>
                <a:cs typeface="Tahoma" pitchFamily="34" charset="0"/>
              </a:rPr>
              <a:t> Time series graph</a:t>
            </a:r>
          </a:p>
          <a:p>
            <a:r>
              <a:rPr lang="en-US" sz="3600" dirty="0" smtClean="0">
                <a:latin typeface="Tahoma" pitchFamily="34" charset="0"/>
                <a:ea typeface="Tahoma" pitchFamily="34" charset="0"/>
                <a:cs typeface="Tahoma" pitchFamily="34" charset="0"/>
              </a:rPr>
              <a:t>of water quality parameters, stream flow and precipitation at a daily time-step.</a:t>
            </a:r>
            <a:endParaRPr lang="en-US" sz="3600" dirty="0">
              <a:latin typeface="Tahoma" pitchFamily="34" charset="0"/>
              <a:ea typeface="Tahoma" pitchFamily="34" charset="0"/>
              <a:cs typeface="Tahoma" pitchFamily="34" charset="0"/>
            </a:endParaRPr>
          </a:p>
        </p:txBody>
      </p:sp>
      <p:sp>
        <p:nvSpPr>
          <p:cNvPr id="147" name="TextBox 146"/>
          <p:cNvSpPr txBox="1"/>
          <p:nvPr/>
        </p:nvSpPr>
        <p:spPr>
          <a:xfrm>
            <a:off x="30966276" y="21565603"/>
            <a:ext cx="12299073" cy="646331"/>
          </a:xfrm>
          <a:prstGeom prst="rect">
            <a:avLst/>
          </a:prstGeom>
          <a:noFill/>
        </p:spPr>
        <p:txBody>
          <a:bodyPr wrap="none" rtlCol="0">
            <a:spAutoFit/>
          </a:bodyPr>
          <a:lstStyle/>
          <a:p>
            <a:r>
              <a:rPr lang="en-US" sz="3600" dirty="0" smtClean="0">
                <a:latin typeface="Tahoma" pitchFamily="34" charset="0"/>
                <a:ea typeface="Tahoma" pitchFamily="34" charset="0"/>
                <a:cs typeface="Tahoma" pitchFamily="34" charset="0"/>
              </a:rPr>
              <a:t>Scatter Plots</a:t>
            </a:r>
            <a:r>
              <a:rPr lang="en-US" sz="3600" dirty="0" smtClean="0">
                <a:latin typeface="Tahoma" pitchFamily="34" charset="0"/>
                <a:ea typeface="Tahoma" pitchFamily="34" charset="0"/>
                <a:cs typeface="Tahoma" pitchFamily="34" charset="0"/>
              </a:rPr>
              <a:t> </a:t>
            </a:r>
            <a:r>
              <a:rPr lang="en-US" sz="3600" dirty="0" smtClean="0">
                <a:latin typeface="Tahoma" pitchFamily="34" charset="0"/>
                <a:ea typeface="Tahoma" pitchFamily="34" charset="0"/>
                <a:cs typeface="Tahoma" pitchFamily="34" charset="0"/>
              </a:rPr>
              <a:t>of Water Quality Parameters with Stream Flow</a:t>
            </a:r>
            <a:endParaRPr lang="en-US" sz="3600" dirty="0">
              <a:latin typeface="Tahoma" pitchFamily="34" charset="0"/>
              <a:ea typeface="Tahoma" pitchFamily="34" charset="0"/>
              <a:cs typeface="Tahoma" pitchFamily="34" charset="0"/>
            </a:endParaRPr>
          </a:p>
        </p:txBody>
      </p:sp>
      <p:sp>
        <p:nvSpPr>
          <p:cNvPr id="148" name="Rectangle 147"/>
          <p:cNvSpPr/>
          <p:nvPr/>
        </p:nvSpPr>
        <p:spPr>
          <a:xfrm>
            <a:off x="30175200" y="22458764"/>
            <a:ext cx="13715999" cy="923330"/>
          </a:xfrm>
          <a:prstGeom prst="rect">
            <a:avLst/>
          </a:prstGeom>
          <a:solidFill>
            <a:srgbClr val="FFCC66"/>
          </a:solidFill>
        </p:spPr>
        <p:txBody>
          <a:bodyPr wrap="square">
            <a:spAutoFit/>
          </a:bodyPr>
          <a:lstStyle/>
          <a:p>
            <a:r>
              <a:rPr lang="en-US" sz="5400" b="1" dirty="0" smtClean="0">
                <a:latin typeface="Tahoma" pitchFamily="34" charset="0"/>
                <a:cs typeface="Tahoma" pitchFamily="34" charset="0"/>
              </a:rPr>
              <a:t>Conclusions</a:t>
            </a:r>
            <a:endParaRPr lang="en-US" sz="5400" b="1" dirty="0">
              <a:latin typeface="Tahoma" pitchFamily="34" charset="0"/>
              <a:cs typeface="Tahoma" pitchFamily="34" charset="0"/>
            </a:endParaRPr>
          </a:p>
        </p:txBody>
      </p:sp>
      <p:sp>
        <p:nvSpPr>
          <p:cNvPr id="149" name="TextBox 148"/>
          <p:cNvSpPr txBox="1"/>
          <p:nvPr/>
        </p:nvSpPr>
        <p:spPr>
          <a:xfrm>
            <a:off x="30765749" y="23675139"/>
            <a:ext cx="13125451" cy="3970318"/>
          </a:xfrm>
          <a:prstGeom prst="rect">
            <a:avLst/>
          </a:prstGeom>
          <a:noFill/>
        </p:spPr>
        <p:txBody>
          <a:bodyPr wrap="square" rtlCol="0">
            <a:spAutoFit/>
          </a:bodyPr>
          <a:lstStyle/>
          <a:p>
            <a:pPr marL="514350" indent="-514350">
              <a:buFont typeface="Arial" pitchFamily="34" charset="0"/>
              <a:buChar char="•"/>
            </a:pPr>
            <a:r>
              <a:rPr lang="en-US" sz="3600" dirty="0" smtClean="0">
                <a:latin typeface="Tahoma" pitchFamily="34" charset="0"/>
                <a:ea typeface="Tahoma" pitchFamily="34" charset="0"/>
                <a:cs typeface="Tahoma" pitchFamily="34" charset="0"/>
              </a:rPr>
              <a:t>Trend analysis shows that Annual Maxima Series has no significant trend over the study period (1952-2010)</a:t>
            </a:r>
          </a:p>
          <a:p>
            <a:pPr marL="514350" indent="-514350">
              <a:buFont typeface="Arial" pitchFamily="34" charset="0"/>
              <a:buChar char="•"/>
            </a:pPr>
            <a:r>
              <a:rPr lang="en-US" sz="3600" dirty="0" smtClean="0">
                <a:latin typeface="Tahoma" pitchFamily="34" charset="0"/>
                <a:ea typeface="Tahoma" pitchFamily="34" charset="0"/>
                <a:cs typeface="Tahoma" pitchFamily="34" charset="0"/>
              </a:rPr>
              <a:t>From the </a:t>
            </a:r>
            <a:r>
              <a:rPr lang="en-US" sz="3600" dirty="0" err="1" smtClean="0">
                <a:latin typeface="Tahoma" pitchFamily="34" charset="0"/>
                <a:ea typeface="Tahoma" pitchFamily="34" charset="0"/>
                <a:cs typeface="Tahoma" pitchFamily="34" charset="0"/>
              </a:rPr>
              <a:t>boxplot</a:t>
            </a:r>
            <a:r>
              <a:rPr lang="en-US" sz="3600" dirty="0" smtClean="0">
                <a:latin typeface="Tahoma" pitchFamily="34" charset="0"/>
                <a:ea typeface="Tahoma" pitchFamily="34" charset="0"/>
                <a:cs typeface="Tahoma" pitchFamily="34" charset="0"/>
              </a:rPr>
              <a:t> and 7Q10 </a:t>
            </a:r>
            <a:r>
              <a:rPr lang="en-US" sz="3600" dirty="0" smtClean="0">
                <a:latin typeface="Tahoma" pitchFamily="34" charset="0"/>
                <a:ea typeface="Tahoma" pitchFamily="34" charset="0"/>
                <a:cs typeface="Tahoma" pitchFamily="34" charset="0"/>
              </a:rPr>
              <a:t>analysis, </a:t>
            </a:r>
            <a:r>
              <a:rPr lang="en-US" sz="3600" dirty="0" smtClean="0">
                <a:latin typeface="Tahoma" pitchFamily="34" charset="0"/>
                <a:ea typeface="Tahoma" pitchFamily="34" charset="0"/>
                <a:cs typeface="Tahoma" pitchFamily="34" charset="0"/>
              </a:rPr>
              <a:t>we </a:t>
            </a:r>
            <a:r>
              <a:rPr lang="en-US" sz="3600" dirty="0" smtClean="0">
                <a:latin typeface="Tahoma" pitchFamily="34" charset="0"/>
                <a:ea typeface="Tahoma" pitchFamily="34" charset="0"/>
                <a:cs typeface="Tahoma" pitchFamily="34" charset="0"/>
              </a:rPr>
              <a:t>may</a:t>
            </a:r>
            <a:r>
              <a:rPr lang="en-US" sz="3600" dirty="0" smtClean="0">
                <a:latin typeface="Tahoma" pitchFamily="34" charset="0"/>
                <a:ea typeface="Tahoma" pitchFamily="34" charset="0"/>
                <a:cs typeface="Tahoma" pitchFamily="34" charset="0"/>
              </a:rPr>
              <a:t> </a:t>
            </a:r>
            <a:r>
              <a:rPr lang="en-US" sz="3600" dirty="0" smtClean="0">
                <a:latin typeface="Tahoma" pitchFamily="34" charset="0"/>
                <a:ea typeface="Tahoma" pitchFamily="34" charset="0"/>
                <a:cs typeface="Tahoma" pitchFamily="34" charset="0"/>
              </a:rPr>
              <a:t>conclude that the study site’s stream flow is highest during the months of June and July.</a:t>
            </a:r>
          </a:p>
          <a:p>
            <a:pPr marL="514350" indent="-514350">
              <a:buFont typeface="Arial" pitchFamily="34" charset="0"/>
              <a:buChar char="•"/>
            </a:pPr>
            <a:r>
              <a:rPr lang="en-US" sz="3600" dirty="0" smtClean="0">
                <a:latin typeface="Tahoma" pitchFamily="34" charset="0"/>
                <a:ea typeface="Tahoma" pitchFamily="34" charset="0"/>
                <a:cs typeface="Tahoma" pitchFamily="34" charset="0"/>
              </a:rPr>
              <a:t>The relationship between water </a:t>
            </a:r>
            <a:r>
              <a:rPr lang="en-US" sz="3600" dirty="0" smtClean="0">
                <a:latin typeface="Tahoma" pitchFamily="34" charset="0"/>
                <a:ea typeface="Tahoma" pitchFamily="34" charset="0"/>
                <a:cs typeface="Tahoma" pitchFamily="34" charset="0"/>
              </a:rPr>
              <a:t>quality </a:t>
            </a:r>
            <a:r>
              <a:rPr lang="en-US" sz="3600" dirty="0" smtClean="0">
                <a:latin typeface="Tahoma" pitchFamily="34" charset="0"/>
                <a:ea typeface="Tahoma" pitchFamily="34" charset="0"/>
                <a:cs typeface="Tahoma" pitchFamily="34" charset="0"/>
              </a:rPr>
              <a:t>parameters and stream flows exhibits a wide scatter.</a:t>
            </a:r>
            <a:endParaRPr lang="en-US" sz="3600" dirty="0">
              <a:latin typeface="Tahoma" pitchFamily="34" charset="0"/>
              <a:ea typeface="Tahoma" pitchFamily="34" charset="0"/>
              <a:cs typeface="Tahoma" pitchFamily="34" charset="0"/>
            </a:endParaRPr>
          </a:p>
        </p:txBody>
      </p:sp>
      <p:sp>
        <p:nvSpPr>
          <p:cNvPr id="150" name="Rectangle 149"/>
          <p:cNvSpPr/>
          <p:nvPr/>
        </p:nvSpPr>
        <p:spPr>
          <a:xfrm>
            <a:off x="30175201" y="27688490"/>
            <a:ext cx="13716000" cy="923330"/>
          </a:xfrm>
          <a:prstGeom prst="rect">
            <a:avLst/>
          </a:prstGeom>
          <a:solidFill>
            <a:srgbClr val="FFCC66"/>
          </a:solidFill>
        </p:spPr>
        <p:txBody>
          <a:bodyPr wrap="square">
            <a:spAutoFit/>
          </a:bodyPr>
          <a:lstStyle/>
          <a:p>
            <a:r>
              <a:rPr lang="en-US" sz="5400" b="1" dirty="0" smtClean="0">
                <a:latin typeface="Tahoma" pitchFamily="34" charset="0"/>
                <a:cs typeface="Tahoma" pitchFamily="34" charset="0"/>
              </a:rPr>
              <a:t>Future Work</a:t>
            </a:r>
            <a:endParaRPr lang="en-US" sz="5400" b="1" dirty="0">
              <a:latin typeface="Tahoma" pitchFamily="34" charset="0"/>
              <a:cs typeface="Tahoma" pitchFamily="34" charset="0"/>
            </a:endParaRPr>
          </a:p>
        </p:txBody>
      </p:sp>
      <p:sp>
        <p:nvSpPr>
          <p:cNvPr id="83" name="Rectangle 82"/>
          <p:cNvSpPr/>
          <p:nvPr/>
        </p:nvSpPr>
        <p:spPr>
          <a:xfrm>
            <a:off x="30143669" y="30489512"/>
            <a:ext cx="13747531" cy="923330"/>
          </a:xfrm>
          <a:prstGeom prst="rect">
            <a:avLst/>
          </a:prstGeom>
          <a:solidFill>
            <a:srgbClr val="FFCC66"/>
          </a:solidFill>
        </p:spPr>
        <p:txBody>
          <a:bodyPr wrap="square">
            <a:spAutoFit/>
          </a:bodyPr>
          <a:lstStyle/>
          <a:p>
            <a:r>
              <a:rPr lang="en-US" sz="5400" b="1" dirty="0" smtClean="0">
                <a:latin typeface="Tahoma" pitchFamily="34" charset="0"/>
                <a:cs typeface="Tahoma" pitchFamily="34" charset="0"/>
              </a:rPr>
              <a:t>Acknowledgments: </a:t>
            </a:r>
            <a:r>
              <a:rPr lang="en-US" sz="4400" b="1" dirty="0" smtClean="0">
                <a:latin typeface="Tahoma" pitchFamily="34" charset="0"/>
                <a:cs typeface="Tahoma" pitchFamily="34" charset="0"/>
              </a:rPr>
              <a:t>NSF and USDA-NIFA</a:t>
            </a:r>
            <a:endParaRPr lang="en-US" sz="4400" b="1" dirty="0">
              <a:latin typeface="Tahoma" pitchFamily="34" charset="0"/>
              <a:cs typeface="Tahoma" pitchFamily="34" charset="0"/>
            </a:endParaRPr>
          </a:p>
        </p:txBody>
      </p:sp>
      <p:grpSp>
        <p:nvGrpSpPr>
          <p:cNvPr id="100" name="Group 99"/>
          <p:cNvGrpSpPr/>
          <p:nvPr/>
        </p:nvGrpSpPr>
        <p:grpSpPr>
          <a:xfrm>
            <a:off x="30423286" y="10473254"/>
            <a:ext cx="13152604" cy="10990488"/>
            <a:chOff x="30423286" y="10473254"/>
            <a:chExt cx="13152604" cy="10990488"/>
          </a:xfrm>
        </p:grpSpPr>
        <p:pic>
          <p:nvPicPr>
            <p:cNvPr id="99" name="Picture 98" descr="new_pH_SF.emf"/>
            <p:cNvPicPr>
              <a:picLocks noChangeAspect="1"/>
            </p:cNvPicPr>
            <p:nvPr/>
          </p:nvPicPr>
          <p:blipFill>
            <a:blip r:embed="rId11" cstate="print"/>
            <a:stretch>
              <a:fillRect/>
            </a:stretch>
          </p:blipFill>
          <p:spPr>
            <a:xfrm>
              <a:off x="30438393" y="10473254"/>
              <a:ext cx="7131713" cy="5342491"/>
            </a:xfrm>
            <a:prstGeom prst="rect">
              <a:avLst/>
            </a:prstGeom>
          </p:spPr>
        </p:pic>
        <p:pic>
          <p:nvPicPr>
            <p:cNvPr id="86" name="Picture 85" descr="new_SP_SF.emf"/>
            <p:cNvPicPr>
              <a:picLocks noChangeAspect="1"/>
            </p:cNvPicPr>
            <p:nvPr/>
          </p:nvPicPr>
          <p:blipFill>
            <a:blip r:embed="rId12" cstate="print"/>
            <a:stretch>
              <a:fillRect/>
            </a:stretch>
          </p:blipFill>
          <p:spPr>
            <a:xfrm>
              <a:off x="36289370" y="10477197"/>
              <a:ext cx="7131713" cy="5342491"/>
            </a:xfrm>
            <a:prstGeom prst="rect">
              <a:avLst/>
            </a:prstGeom>
          </p:spPr>
        </p:pic>
        <p:pic>
          <p:nvPicPr>
            <p:cNvPr id="89" name="Picture 88" descr="new_Turb_SF.emf"/>
            <p:cNvPicPr>
              <a:picLocks noChangeAspect="1"/>
            </p:cNvPicPr>
            <p:nvPr/>
          </p:nvPicPr>
          <p:blipFill>
            <a:blip r:embed="rId13" cstate="print"/>
            <a:stretch>
              <a:fillRect/>
            </a:stretch>
          </p:blipFill>
          <p:spPr>
            <a:xfrm>
              <a:off x="30423286" y="16121251"/>
              <a:ext cx="7131713" cy="5342491"/>
            </a:xfrm>
            <a:prstGeom prst="rect">
              <a:avLst/>
            </a:prstGeom>
          </p:spPr>
        </p:pic>
        <p:pic>
          <p:nvPicPr>
            <p:cNvPr id="91" name="Picture 90" descr="new_DO_SF.emf"/>
            <p:cNvPicPr>
              <a:picLocks noChangeAspect="1"/>
            </p:cNvPicPr>
            <p:nvPr/>
          </p:nvPicPr>
          <p:blipFill>
            <a:blip r:embed="rId14" cstate="print"/>
            <a:stretch>
              <a:fillRect/>
            </a:stretch>
          </p:blipFill>
          <p:spPr>
            <a:xfrm>
              <a:off x="36444177" y="16121251"/>
              <a:ext cx="7131713" cy="5342491"/>
            </a:xfrm>
            <a:prstGeom prst="rect">
              <a:avLst/>
            </a:prstGeom>
          </p:spPr>
        </p:pic>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gt;&lt;/object&gt;&lt;/database&gt;"/>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3442</TotalTime>
  <Words>497</Words>
  <Application>Microsoft Office PowerPoint</Application>
  <PresentationFormat>Custom</PresentationFormat>
  <Paragraphs>56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Slide 1</vt:lpstr>
    </vt:vector>
  </TitlesOfParts>
  <Company>Purdue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Shivam</dc:creator>
  <cp:lastModifiedBy>govind</cp:lastModifiedBy>
  <cp:revision>132</cp:revision>
  <dcterms:created xsi:type="dcterms:W3CDTF">2007-05-10T19:34:05Z</dcterms:created>
  <dcterms:modified xsi:type="dcterms:W3CDTF">2011-06-15T22:21:49Z</dcterms:modified>
</cp:coreProperties>
</file>