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2" r:id="rId3"/>
    <p:sldId id="272" r:id="rId4"/>
    <p:sldId id="273" r:id="rId5"/>
    <p:sldId id="303" r:id="rId6"/>
    <p:sldId id="294" r:id="rId7"/>
    <p:sldId id="295" r:id="rId8"/>
    <p:sldId id="296" r:id="rId9"/>
    <p:sldId id="306" r:id="rId10"/>
    <p:sldId id="297" r:id="rId11"/>
    <p:sldId id="298" r:id="rId12"/>
    <p:sldId id="304" r:id="rId13"/>
    <p:sldId id="305" r:id="rId14"/>
    <p:sldId id="308" r:id="rId15"/>
    <p:sldId id="271" r:id="rId16"/>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22" autoAdjust="0"/>
  </p:normalViewPr>
  <p:slideViewPr>
    <p:cSldViewPr>
      <p:cViewPr varScale="1">
        <p:scale>
          <a:sx n="113" d="100"/>
          <a:sy n="113" d="100"/>
        </p:scale>
        <p:origin x="15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atin typeface="Arial" charset="0"/>
                <a:cs typeface="Arial" charset="0"/>
              </a:defRPr>
            </a:lvl1pPr>
          </a:lstStyle>
          <a:p>
            <a:pPr>
              <a:defRPr/>
            </a:pPr>
            <a:fld id="{4FA88841-DB85-4963-B3FC-1F212B18058E}" type="datetimeFigureOut">
              <a:rPr lang="en-US"/>
              <a:pPr>
                <a:defRPr/>
              </a:pPr>
              <a:t>9/22/2016</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pPr lvl="0"/>
            <a:endParaRPr lang="en-US" noProof="0" smtClean="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wrap="square" lIns="92757" tIns="46378" rIns="92757" bIns="46378" numCol="1" anchor="b" anchorCtr="0" compatLnSpc="1">
            <a:prstTxWarp prst="textNoShape">
              <a:avLst/>
            </a:prstTxWarp>
          </a:bodyPr>
          <a:lstStyle>
            <a:lvl1pPr algn="r">
              <a:defRPr sz="1200"/>
            </a:lvl1pPr>
          </a:lstStyle>
          <a:p>
            <a:fld id="{E960B945-B98C-4D6E-8011-703CC2AFD48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this webinar to introduce the newest decision support tool from the Useful to Usable project.</a:t>
            </a:r>
            <a:endParaRPr lang="en-US" dirty="0"/>
          </a:p>
        </p:txBody>
      </p:sp>
      <p:sp>
        <p:nvSpPr>
          <p:cNvPr id="4" name="Slide Number Placeholder 3"/>
          <p:cNvSpPr>
            <a:spLocks noGrp="1"/>
          </p:cNvSpPr>
          <p:nvPr>
            <p:ph type="sldNum" sz="quarter" idx="10"/>
          </p:nvPr>
        </p:nvSpPr>
        <p:spPr/>
        <p:txBody>
          <a:bodyPr/>
          <a:lstStyle/>
          <a:p>
            <a:fld id="{E960B945-B98C-4D6E-8011-703CC2AFD48A}" type="slidenum">
              <a:rPr lang="en-US" altLang="en-US" smtClean="0"/>
              <a:pPr/>
              <a:t>1</a:t>
            </a:fld>
            <a:endParaRPr lang="en-US" altLang="en-US"/>
          </a:p>
        </p:txBody>
      </p:sp>
    </p:spTree>
    <p:extLst>
      <p:ext uri="{BB962C8B-B14F-4D97-AF65-F5344CB8AC3E}">
        <p14:creationId xmlns:p14="http://schemas.microsoft.com/office/powerpoint/2010/main" val="2537577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Users enter the </a:t>
            </a:r>
            <a:r>
              <a:rPr lang="en-US" altLang="en-US" dirty="0" smtClean="0"/>
              <a:t>basic capital investment details for the size of system and the amount, term and interest rate of any loan to finance the investment. Detailed additional options pertaining</a:t>
            </a:r>
            <a:r>
              <a:rPr lang="en-US" altLang="en-US" baseline="0" dirty="0" smtClean="0"/>
              <a:t> to taxes can also be configured by selecting “Additional Tax Options.”</a:t>
            </a:r>
            <a:endParaRPr lang="en-US" altLang="en-US" dirty="0" smtClean="0"/>
          </a:p>
          <a:p>
            <a:pPr eaLnBrk="1" hangingPunct="1"/>
            <a:endParaRPr lang="en-US" altLang="en-US" dirty="0" smtClean="0"/>
          </a:p>
          <a:p>
            <a:pPr eaLnBrk="1" hangingPunct="1"/>
            <a:r>
              <a:rPr lang="en-US" altLang="en-US" dirty="0" smtClean="0"/>
              <a:t>Farm specific irrigation input costs and dryland/unirrigated</a:t>
            </a:r>
            <a:r>
              <a:rPr lang="en-US" altLang="en-US" baseline="0" dirty="0" smtClean="0"/>
              <a:t> yield goals are crucial to getting results that are most relevant to your farm.</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CACF32-EE75-4A14-BEBD-53CF9165A0B2}"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Very important crop production inputs are contained in</a:t>
            </a:r>
            <a:r>
              <a:rPr lang="en-US" altLang="en-US" baseline="0" dirty="0" smtClean="0"/>
              <a:t> this section of the tool.</a:t>
            </a:r>
          </a:p>
          <a:p>
            <a:pPr eaLnBrk="1" hangingPunct="1"/>
            <a:endParaRPr lang="en-US" altLang="en-US" baseline="0" dirty="0" smtClean="0"/>
          </a:p>
          <a:p>
            <a:pPr eaLnBrk="1" hangingPunct="1"/>
            <a:r>
              <a:rPr lang="en-US" altLang="en-US" baseline="0" dirty="0" smtClean="0"/>
              <a:t>The share of each crop—corn and soybeans—in the rotation can be specified for dryland and irrigated production and the price per bushel for each crop can also be adjusted.</a:t>
            </a:r>
          </a:p>
          <a:p>
            <a:pPr eaLnBrk="1" hangingPunct="1"/>
            <a:endParaRPr lang="en-US" altLang="en-US" baseline="0" dirty="0" smtClean="0"/>
          </a:p>
          <a:p>
            <a:pPr eaLnBrk="1" hangingPunct="1"/>
            <a:r>
              <a:rPr lang="en-US" altLang="en-US" baseline="0" dirty="0" smtClean="0"/>
              <a:t>If the different dryland and irrigated yields and irrigation water amounts for each type of weather year are known, these can be customized also. The default yields values are based on historic simulations, and you customize these for your farm all of the calculations will be adjusted based on the changes you make. </a:t>
            </a:r>
          </a:p>
          <a:p>
            <a:pPr eaLnBrk="1" hangingPunct="1"/>
            <a:endParaRPr lang="en-US" altLang="en-US" baseline="0" dirty="0" smtClean="0"/>
          </a:p>
          <a:p>
            <a:pPr eaLnBrk="1" hangingPunct="1"/>
            <a:r>
              <a:rPr lang="en-US" altLang="en-US" baseline="0" dirty="0" smtClean="0"/>
              <a:t>Weather years are classified as dry/average/wet based on the Standardized Precipitation </a:t>
            </a:r>
            <a:r>
              <a:rPr lang="en-US" altLang="en-US" baseline="0" dirty="0" err="1" smtClean="0"/>
              <a:t>Evapostranspiration</a:t>
            </a:r>
            <a:r>
              <a:rPr lang="en-US" altLang="en-US" baseline="0" dirty="0" smtClean="0"/>
              <a:t> Index (SPEI) which is consistent with the more familiar Palmer Drought Severity Index that is widely reported throughout the growing season for each area of the country.</a:t>
            </a:r>
          </a:p>
          <a:p>
            <a:pPr eaLnBrk="1" hangingPunct="1"/>
            <a:endParaRPr lang="en-US" altLang="en-US" baseline="0" dirty="0" smtClean="0"/>
          </a:p>
          <a:p>
            <a:pPr eaLnBrk="1" hangingPunct="1"/>
            <a:r>
              <a:rPr lang="en-US" altLang="en-US" baseline="0" dirty="0" smtClean="0"/>
              <a:t>The graphs on the right for both corn and soy depict the yield information on the left and the percentage of years between 1980-2005 that were dry/average/wet for the selected location.</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0CD257-4551-4124-9901-F71744F2412E}"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There are very detailed input costs that can be adjusted for your farm operation, and these can be entered differently for dry/average/wet weather years.</a:t>
            </a:r>
          </a:p>
          <a:p>
            <a:pPr eaLnBrk="1" hangingPunct="1"/>
            <a:endParaRPr lang="en-US" altLang="en-US" dirty="0" smtClean="0"/>
          </a:p>
          <a:p>
            <a:pPr eaLnBrk="1" hangingPunct="1"/>
            <a:r>
              <a:rPr lang="en-US" altLang="en-US" dirty="0" smtClean="0"/>
              <a:t>At the bottom are the total costs for dryland and irrigated conditions by crop, and the gross margins by crop and by </a:t>
            </a:r>
            <a:r>
              <a:rPr lang="en-US" altLang="en-US" dirty="0" err="1" smtClean="0"/>
              <a:t>crop+rotation</a:t>
            </a:r>
            <a:r>
              <a:rPr lang="en-US" altLang="en-US" dirty="0" smtClean="0"/>
              <a:t> share.</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0CD257-4551-4124-9901-F71744F2412E}"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94184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first results section graphically reports the calculated Gross margins for each crop and the rotation shares of the crops, for both dryland and irrigated production.</a:t>
            </a:r>
          </a:p>
          <a:p>
            <a:pPr eaLnBrk="1" hangingPunct="1"/>
            <a:endParaRPr lang="en-US" altLang="en-US" dirty="0" smtClean="0"/>
          </a:p>
          <a:p>
            <a:pPr eaLnBrk="1" hangingPunct="1"/>
            <a:r>
              <a:rPr lang="en-US" altLang="en-US" dirty="0" smtClean="0"/>
              <a:t>Note that the model that supplied the default yield values assumes a strong soybean yield response to irrigation that may or may not be reasonable</a:t>
            </a:r>
            <a:r>
              <a:rPr lang="en-US" altLang="en-US" baseline="0" dirty="0" smtClean="0"/>
              <a:t> in a specific area. This is another reason why users should customize some of the most important variables to fit their operation/area.</a:t>
            </a:r>
          </a:p>
          <a:p>
            <a:pPr eaLnBrk="1" hangingPunct="1"/>
            <a:endParaRPr lang="en-US" altLang="en-US" baseline="0" dirty="0" smtClean="0"/>
          </a:p>
          <a:p>
            <a:pPr eaLnBrk="1" hangingPunct="1"/>
            <a:r>
              <a:rPr lang="en-US" altLang="en-US" baseline="0" dirty="0" smtClean="0"/>
              <a:t>The “How is it calculated” button takes the user to the details about the gross margin calculations on the “About Irrigation” page.</a:t>
            </a:r>
          </a:p>
          <a:p>
            <a:pPr eaLnBrk="1" hangingPunct="1"/>
            <a:endParaRPr lang="en-US" altLang="en-US" baseline="0" dirty="0" smtClean="0"/>
          </a:p>
          <a:p>
            <a:pPr eaLnBrk="1" hangingPunct="1"/>
            <a:r>
              <a:rPr lang="en-US" altLang="en-US" dirty="0" smtClean="0"/>
              <a:t>The</a:t>
            </a:r>
            <a:r>
              <a:rPr lang="en-US" altLang="en-US" baseline="0" dirty="0" smtClean="0"/>
              <a:t> smaller three line graphic in the upper right corner of each graphical output can be clicked to save the graph/figure in different file formats.</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0CD257-4551-4124-9901-F71744F2412E}"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54397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final results section summarizes the investment calculations, providing the calculated Net Present Value (NPV) and Internal Rate of Return (IRR). The</a:t>
            </a:r>
            <a:r>
              <a:rPr lang="en-US" altLang="en-US" baseline="0" dirty="0" smtClean="0"/>
              <a:t> box on the left hand side is shaded light a stoplight—red, yellow or green—based on the NPV and IRR results calculated based on the overall interpretation of the results. The second panel is a pie chart showing the number of years when (not ) having irrigation would be (worse) better than not having (having) irrigation.</a:t>
            </a:r>
          </a:p>
          <a:p>
            <a:pPr eaLnBrk="1" hangingPunct="1"/>
            <a:endParaRPr lang="en-US" altLang="en-US" baseline="0" dirty="0" smtClean="0"/>
          </a:p>
          <a:p>
            <a:pPr eaLnBrk="1" hangingPunct="1"/>
            <a:r>
              <a:rPr lang="en-US" altLang="en-US" baseline="0" dirty="0" smtClean="0"/>
              <a:t>There is a “Download Data” button in the lower right corner that allows the user to download the calculated results and investment calculation details in a table for later reference or further analysis.</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0CD257-4551-4124-9901-F71744F2412E}"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53298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Well, that’s the tour of the decision support tool.  Thanks</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These slides, the User</a:t>
            </a:r>
            <a:r>
              <a:rPr lang="en-US" altLang="en-US" baseline="0" dirty="0" smtClean="0"/>
              <a:t> Guide for the tool, and additional resources are all contained on “Educational Resources” link (URL in the slide) from the “Decision Dashboard” page on the U2U website.</a:t>
            </a: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635109-4F12-4FD0-94D4-D8C4F1592A77}"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Slide starts with graphic of university/institution logos, click to show 2013 team photo (putting faces to universities/institutions), click to reveal USDA-NIFA logo (point out funding source), then click to reveal overarching goal of project.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708319-CD05-4AEA-BB9C-EA5C1DF71CC3}"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the AgClimate4U.org website.  Highlight “Decision Dashboard” for this and other decision support tool links, “Newsletter” for current updates, and “</a:t>
            </a:r>
            <a:r>
              <a:rPr lang="en-US" altLang="en-US" dirty="0" err="1" smtClean="0"/>
              <a:t>AgriClimate</a:t>
            </a:r>
            <a:r>
              <a:rPr lang="en-US" altLang="en-US" dirty="0" smtClean="0"/>
              <a:t> Connection Blog” for quick </a:t>
            </a:r>
            <a:r>
              <a:rPr lang="en-US" altLang="en-US" dirty="0" smtClean="0"/>
              <a:t>news/information</a:t>
            </a:r>
          </a:p>
          <a:p>
            <a:pPr eaLnBrk="1" hangingPunct="1">
              <a:spcBef>
                <a:spcPct val="0"/>
              </a:spcBef>
            </a:pPr>
            <a:r>
              <a:rPr lang="en-US" altLang="en-US" dirty="0" smtClean="0"/>
              <a:t>.</a:t>
            </a: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774D9E-17B9-41F5-9D71-2CCF666535C3}"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like to point out that the Decision Dashboard has not only our decision support tools, but also links to other decision support tools, the latest reports from national/regional climate information centers, and weather/climate graphics for the Corn Belt.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98C9DD-7577-4B98-8B55-C15DE82CA404}"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Shows participants the links to all of our decision support tools, while highlighting the one to be covered during the presentation.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843325-0203-4C30-8975-AC0CDB2E16E1}"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0B945-B98C-4D6E-8011-703CC2AFD48A}" type="slidenum">
              <a:rPr lang="en-US" altLang="en-US" smtClean="0"/>
              <a:pPr/>
              <a:t>6</a:t>
            </a:fld>
            <a:endParaRPr lang="en-US" altLang="en-US"/>
          </a:p>
        </p:txBody>
      </p:sp>
    </p:spTree>
    <p:extLst>
      <p:ext uri="{BB962C8B-B14F-4D97-AF65-F5344CB8AC3E}">
        <p14:creationId xmlns:p14="http://schemas.microsoft.com/office/powerpoint/2010/main" val="26254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Several ways to get started:  Users can click on the map to select their county or type in their zip code, county, or a city.</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88F97B-A774-4913-BE8A-803DA667E3B8}"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Once the user has found the county they want, they will need to click the “Create Scenario/Results” button to pull the data and information.  Once the user does that…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162991-8415-4E91-B4DC-D1D50CEA589A}"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Scenario/Results</a:t>
            </a:r>
            <a:r>
              <a:rPr lang="en-US" altLang="en-US" baseline="0" dirty="0" smtClean="0"/>
              <a:t> tab includes step by step instructions/guide to walk you through the process of entering parameters and customizing the output for the user-selected location on the map.</a:t>
            </a:r>
          </a:p>
          <a:p>
            <a:pPr eaLnBrk="1" hangingPunct="1"/>
            <a:r>
              <a:rPr lang="en-US" altLang="en-US" baseline="0" dirty="0" smtClean="0"/>
              <a:t>consists of several expandable </a:t>
            </a:r>
            <a:r>
              <a:rPr lang="en-US" altLang="en-US" baseline="0" dirty="0" smtClean="0"/>
              <a:t>subsections</a:t>
            </a:r>
          </a:p>
          <a:p>
            <a:pPr eaLnBrk="1" hangingPunct="1"/>
            <a:endParaRPr lang="en-US" altLang="en-US" baseline="0" dirty="0" smtClean="0"/>
          </a:p>
          <a:p>
            <a:pPr eaLnBrk="1" hangingPunct="1"/>
            <a:r>
              <a:rPr lang="en-US" altLang="en-US" baseline="0" dirty="0" smtClean="0"/>
              <a:t>“About Irrigation” links to the User Guide and documentation of the methods and sources used in the tool.</a:t>
            </a:r>
          </a:p>
          <a:p>
            <a:pPr eaLnBrk="1" hangingPunct="1"/>
            <a:endParaRPr lang="en-US" altLang="en-US" baseline="0" dirty="0" smtClean="0"/>
          </a:p>
          <a:p>
            <a:pPr eaLnBrk="1" hangingPunct="1"/>
            <a:r>
              <a:rPr lang="en-US" altLang="en-US" baseline="0" dirty="0" smtClean="0"/>
              <a:t>The red sub-sections are inputs that can be customized and the green sub-sections are results from the tool. Sub-sections can be expanded or minimized while working with the tool.</a:t>
            </a:r>
            <a:endParaRPr lang="en-US" altLang="en-US" baseline="0"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3648" indent="-289865" eaLnBrk="0" hangingPunct="0">
              <a:spcBef>
                <a:spcPct val="30000"/>
              </a:spcBef>
              <a:defRPr sz="1200">
                <a:solidFill>
                  <a:schemeClr val="tx1"/>
                </a:solidFill>
                <a:latin typeface="Calibri" panose="020F0502020204030204" pitchFamily="34" charset="0"/>
              </a:defRPr>
            </a:lvl2pPr>
            <a:lvl3pPr marL="1159459" indent="-231892" eaLnBrk="0" hangingPunct="0">
              <a:spcBef>
                <a:spcPct val="30000"/>
              </a:spcBef>
              <a:defRPr sz="1200">
                <a:solidFill>
                  <a:schemeClr val="tx1"/>
                </a:solidFill>
                <a:latin typeface="Calibri" panose="020F0502020204030204" pitchFamily="34" charset="0"/>
              </a:defRPr>
            </a:lvl3pPr>
            <a:lvl4pPr marL="1623243" indent="-231892" eaLnBrk="0" hangingPunct="0">
              <a:spcBef>
                <a:spcPct val="30000"/>
              </a:spcBef>
              <a:defRPr sz="1200">
                <a:solidFill>
                  <a:schemeClr val="tx1"/>
                </a:solidFill>
                <a:latin typeface="Calibri" panose="020F0502020204030204" pitchFamily="34" charset="0"/>
              </a:defRPr>
            </a:lvl4pPr>
            <a:lvl5pPr marL="2087027" indent="-231892" eaLnBrk="0" hangingPunct="0">
              <a:spcBef>
                <a:spcPct val="30000"/>
              </a:spcBef>
              <a:defRPr sz="1200">
                <a:solidFill>
                  <a:schemeClr val="tx1"/>
                </a:solidFill>
                <a:latin typeface="Calibri" panose="020F0502020204030204" pitchFamily="34" charset="0"/>
              </a:defRPr>
            </a:lvl5pPr>
            <a:lvl6pPr marL="2550810" indent="-231892" eaLnBrk="0" fontAlgn="base" hangingPunct="0">
              <a:spcBef>
                <a:spcPct val="30000"/>
              </a:spcBef>
              <a:spcAft>
                <a:spcPct val="0"/>
              </a:spcAft>
              <a:defRPr sz="1200">
                <a:solidFill>
                  <a:schemeClr val="tx1"/>
                </a:solidFill>
                <a:latin typeface="Calibri" panose="020F0502020204030204" pitchFamily="34" charset="0"/>
              </a:defRPr>
            </a:lvl6pPr>
            <a:lvl7pPr marL="3014594" indent="-231892" eaLnBrk="0" fontAlgn="base" hangingPunct="0">
              <a:spcBef>
                <a:spcPct val="30000"/>
              </a:spcBef>
              <a:spcAft>
                <a:spcPct val="0"/>
              </a:spcAft>
              <a:defRPr sz="1200">
                <a:solidFill>
                  <a:schemeClr val="tx1"/>
                </a:solidFill>
                <a:latin typeface="Calibri" panose="020F0502020204030204" pitchFamily="34" charset="0"/>
              </a:defRPr>
            </a:lvl7pPr>
            <a:lvl8pPr marL="3478378" indent="-231892" eaLnBrk="0" fontAlgn="base" hangingPunct="0">
              <a:spcBef>
                <a:spcPct val="30000"/>
              </a:spcBef>
              <a:spcAft>
                <a:spcPct val="0"/>
              </a:spcAft>
              <a:defRPr sz="1200">
                <a:solidFill>
                  <a:schemeClr val="tx1"/>
                </a:solidFill>
                <a:latin typeface="Calibri" panose="020F0502020204030204" pitchFamily="34" charset="0"/>
              </a:defRPr>
            </a:lvl8pPr>
            <a:lvl9pPr marL="3942161" indent="-231892"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CACF32-EE75-4A14-BEBD-53CF9165A0B2}"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374598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0"/>
            <a:ext cx="16637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2743200" y="6324600"/>
            <a:ext cx="3605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2800" smtClean="0">
                <a:solidFill>
                  <a:srgbClr val="00B050"/>
                </a:solidFill>
                <a:cs typeface="Arial" charset="0"/>
              </a:rPr>
              <a:t>www.AgClimate4U.org</a:t>
            </a:r>
          </a:p>
        </p:txBody>
      </p:sp>
    </p:spTree>
    <p:extLst>
      <p:ext uri="{BB962C8B-B14F-4D97-AF65-F5344CB8AC3E}">
        <p14:creationId xmlns:p14="http://schemas.microsoft.com/office/powerpoint/2010/main" val="1852535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514600" y="6324600"/>
            <a:ext cx="4343400" cy="457200"/>
          </a:xfrm>
          <a:prstGeom prst="rect">
            <a:avLst/>
          </a:prstGeom>
        </p:spPr>
        <p:txBody>
          <a:bodyPr/>
          <a:lstStyle>
            <a:lvl1pPr algn="ctr" fontAlgn="auto">
              <a:spcBef>
                <a:spcPts val="0"/>
              </a:spcBef>
              <a:spcAft>
                <a:spcPts val="0"/>
              </a:spcAft>
              <a:defRPr sz="2800">
                <a:solidFill>
                  <a:srgbClr val="00B050"/>
                </a:solidFill>
                <a:latin typeface="+mn-lt"/>
                <a:cs typeface="+mn-cs"/>
              </a:defRPr>
            </a:lvl1pPr>
          </a:lstStyle>
          <a:p>
            <a:pPr>
              <a:defRPr/>
            </a:pPr>
            <a:r>
              <a:rPr lang="en-US"/>
              <a:t>www.AgClimate4U.org</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mygeohub.org/groups/u2u/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bwMode="auto">
          <a:xfrm>
            <a:off x="460375" y="1371600"/>
            <a:ext cx="8226425"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800" dirty="0" smtClean="0"/>
              <a:t>Irrigation Investment Calculator</a:t>
            </a:r>
          </a:p>
        </p:txBody>
      </p:sp>
      <p:sp>
        <p:nvSpPr>
          <p:cNvPr id="3075"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6"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l="14288" t="19781" r="15433" b="59122"/>
          <a:stretch>
            <a:fillRect/>
          </a:stretch>
        </p:blipFill>
        <p:spPr bwMode="auto">
          <a:xfrm>
            <a:off x="0" y="0"/>
            <a:ext cx="9144000"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8" name="Rectangle 7"/>
          <p:cNvSpPr>
            <a:spLocks noChangeArrowheads="1"/>
          </p:cNvSpPr>
          <p:nvPr/>
        </p:nvSpPr>
        <p:spPr bwMode="auto">
          <a:xfrm>
            <a:off x="685800" y="31242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2400" dirty="0"/>
              <a:t>Meeting Name</a:t>
            </a:r>
          </a:p>
          <a:p>
            <a:pPr algn="ctr" eaLnBrk="1" hangingPunct="1">
              <a:lnSpc>
                <a:spcPct val="90000"/>
              </a:lnSpc>
              <a:spcBef>
                <a:spcPct val="20000"/>
              </a:spcBef>
            </a:pPr>
            <a:r>
              <a:rPr lang="en-US" altLang="en-US" sz="2400" dirty="0"/>
              <a:t>Location</a:t>
            </a:r>
          </a:p>
          <a:p>
            <a:pPr algn="ctr" eaLnBrk="1" hangingPunct="1">
              <a:lnSpc>
                <a:spcPct val="90000"/>
              </a:lnSpc>
              <a:spcBef>
                <a:spcPct val="20000"/>
              </a:spcBef>
            </a:pPr>
            <a:r>
              <a:rPr lang="en-US" altLang="en-US" sz="2400" dirty="0"/>
              <a:t>Date</a:t>
            </a:r>
            <a:endParaRPr lang="en-US" altLang="en-US" sz="2400" dirty="0"/>
          </a:p>
        </p:txBody>
      </p:sp>
      <p:sp>
        <p:nvSpPr>
          <p:cNvPr id="8" name="TextBox 9"/>
          <p:cNvSpPr txBox="1">
            <a:spLocks noChangeArrowheads="1"/>
          </p:cNvSpPr>
          <p:nvPr/>
        </p:nvSpPr>
        <p:spPr bwMode="auto">
          <a:xfrm>
            <a:off x="2895600" y="4932363"/>
            <a:ext cx="34290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2400" dirty="0"/>
              <a:t>Presenter</a:t>
            </a:r>
          </a:p>
          <a:p>
            <a:pPr algn="ctr" eaLnBrk="1" hangingPunct="1"/>
            <a:r>
              <a:rPr lang="en-US" altLang="en-US" sz="2400" dirty="0"/>
              <a:t>University</a:t>
            </a:r>
          </a:p>
          <a:p>
            <a:pPr algn="ctr" eaLnBrk="1" hangingPunct="1"/>
            <a:r>
              <a:rPr lang="en-US" altLang="en-US" sz="2400" dirty="0"/>
              <a:t>email@somewhere.edu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1" y="893732"/>
            <a:ext cx="7772400" cy="5964267"/>
          </a:xfrm>
          <a:prstGeom prst="rect">
            <a:avLst/>
          </a:prstGeom>
        </p:spPr>
      </p:pic>
      <p:sp>
        <p:nvSpPr>
          <p:cNvPr id="11267"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Investment and farm inputs</a:t>
            </a:r>
          </a:p>
        </p:txBody>
      </p:sp>
      <p:sp>
        <p:nvSpPr>
          <p:cNvPr id="6" name="Rounded Rectangle 5"/>
          <p:cNvSpPr/>
          <p:nvPr/>
        </p:nvSpPr>
        <p:spPr>
          <a:xfrm>
            <a:off x="533400" y="3048001"/>
            <a:ext cx="7924800" cy="1558346"/>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620955"/>
            <a:ext cx="1752600" cy="3048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609601" y="5371233"/>
            <a:ext cx="3804225" cy="147215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4472709" y="5371233"/>
            <a:ext cx="3680691" cy="148676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par>
                                <p:cTn id="13" presetID="21" presetClass="exit" presetSubtype="1" fill="hold" grpId="1" nodeType="withEffect">
                                  <p:stCondLst>
                                    <p:cond delay="0"/>
                                  </p:stCondLst>
                                  <p:childTnLst>
                                    <p:animEffect transition="out" filter="wheel(1)">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1000"/>
                                        <p:tgtEl>
                                          <p:spTgt spid="8"/>
                                        </p:tgtEl>
                                      </p:cBhvr>
                                    </p:animEffect>
                                  </p:childTnLst>
                                </p:cTn>
                              </p:par>
                              <p:par>
                                <p:cTn id="21" presetID="21" presetClass="exit" presetSubtype="1" fill="hold" grpId="1" nodeType="withEffect">
                                  <p:stCondLst>
                                    <p:cond delay="0"/>
                                  </p:stCondLst>
                                  <p:childTnLst>
                                    <p:animEffect transition="out" filter="wheel(1)">
                                      <p:cBhvr>
                                        <p:cTn id="22" dur="1000"/>
                                        <p:tgtEl>
                                          <p:spTgt spid="7"/>
                                        </p:tgtEl>
                                      </p:cBhvr>
                                    </p:animEffect>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000"/>
                                        <p:tgtEl>
                                          <p:spTgt spid="9"/>
                                        </p:tgtEl>
                                      </p:cBhvr>
                                    </p:animEffect>
                                  </p:childTnLst>
                                </p:cTn>
                              </p:par>
                              <p:par>
                                <p:cTn id="29" presetID="21" presetClass="exit" presetSubtype="1" fill="hold" grpId="1" nodeType="withEffect">
                                  <p:stCondLst>
                                    <p:cond delay="0"/>
                                  </p:stCondLst>
                                  <p:childTnLst>
                                    <p:animEffect transition="out" filter="wheel(1)">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8581" y="912092"/>
            <a:ext cx="7880378" cy="5943600"/>
          </a:xfrm>
          <a:prstGeom prst="rect">
            <a:avLst/>
          </a:prstGeom>
        </p:spPr>
      </p:pic>
      <p:sp>
        <p:nvSpPr>
          <p:cNvPr id="12291"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Inputs: Crop Production Info</a:t>
            </a:r>
          </a:p>
        </p:txBody>
      </p:sp>
      <p:sp>
        <p:nvSpPr>
          <p:cNvPr id="5" name="Rounded Rectangle 4"/>
          <p:cNvSpPr/>
          <p:nvPr/>
        </p:nvSpPr>
        <p:spPr>
          <a:xfrm>
            <a:off x="718678" y="912092"/>
            <a:ext cx="2100722" cy="304800"/>
          </a:xfrm>
          <a:prstGeom prst="round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685800" y="1254992"/>
            <a:ext cx="3962400" cy="156440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519615" y="2819400"/>
            <a:ext cx="4176506" cy="350519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660661" y="6324599"/>
            <a:ext cx="3987539" cy="49241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4648200" y="1254991"/>
            <a:ext cx="4093159" cy="4375167"/>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pic>
        <p:nvPicPr>
          <p:cNvPr id="4" name="Picture 3"/>
          <p:cNvPicPr>
            <a:picLocks noChangeAspect="1"/>
          </p:cNvPicPr>
          <p:nvPr/>
        </p:nvPicPr>
        <p:blipFill rotWithShape="1">
          <a:blip r:embed="rId4"/>
          <a:srcRect l="80250" t="14667" r="6750" b="54667"/>
          <a:stretch/>
        </p:blipFill>
        <p:spPr>
          <a:xfrm>
            <a:off x="4744041" y="1599991"/>
            <a:ext cx="3790359" cy="3353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par>
                                <p:cTn id="13" presetID="21" presetClass="exit" presetSubtype="1" fill="hold" grpId="1" nodeType="withEffect">
                                  <p:stCondLst>
                                    <p:cond delay="0"/>
                                  </p:stCondLst>
                                  <p:childTnLst>
                                    <p:animEffect transition="out" filter="wheel(1)">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xit" presetSubtype="1" fill="hold" grpId="1" nodeType="withEffect">
                                  <p:stCondLst>
                                    <p:cond delay="0"/>
                                  </p:stCondLst>
                                  <p:childTnLst>
                                    <p:animEffect transition="out" filter="wheel(1)">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21" presetClass="exit" presetSubtype="1" fill="hold" grpId="1" nodeType="withEffect">
                                  <p:stCondLst>
                                    <p:cond delay="0"/>
                                  </p:stCondLst>
                                  <p:childTnLst>
                                    <p:animEffect transition="out" filter="wheel(1)">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21" presetClass="exit" presetSubtype="1" fill="hold" grpId="1" nodeType="withEffect">
                                  <p:stCondLst>
                                    <p:cond delay="0"/>
                                  </p:stCondLst>
                                  <p:childTnLst>
                                    <p:animEffect transition="out" filter="wheel(1)">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 y="685800"/>
            <a:ext cx="6977063" cy="6153246"/>
            <a:chOff x="338137" y="709612"/>
            <a:chExt cx="6977063" cy="6153246"/>
          </a:xfrm>
        </p:grpSpPr>
        <p:pic>
          <p:nvPicPr>
            <p:cNvPr id="2" name="Picture 1"/>
            <p:cNvPicPr>
              <a:picLocks noChangeAspect="1"/>
            </p:cNvPicPr>
            <p:nvPr/>
          </p:nvPicPr>
          <p:blipFill rotWithShape="1">
            <a:blip r:embed="rId3"/>
            <a:srcRect t="14435"/>
            <a:stretch/>
          </p:blipFill>
          <p:spPr>
            <a:xfrm>
              <a:off x="338137" y="990600"/>
              <a:ext cx="6977063" cy="5872258"/>
            </a:xfrm>
            <a:prstGeom prst="rect">
              <a:avLst/>
            </a:prstGeom>
          </p:spPr>
        </p:pic>
        <p:grpSp>
          <p:nvGrpSpPr>
            <p:cNvPr id="4" name="Group 3"/>
            <p:cNvGrpSpPr/>
            <p:nvPr/>
          </p:nvGrpSpPr>
          <p:grpSpPr>
            <a:xfrm>
              <a:off x="338137" y="709612"/>
              <a:ext cx="6972300" cy="328613"/>
              <a:chOff x="361950" y="3231355"/>
              <a:chExt cx="6972300" cy="328613"/>
            </a:xfrm>
          </p:grpSpPr>
          <p:pic>
            <p:nvPicPr>
              <p:cNvPr id="13" name="Picture 12"/>
              <p:cNvPicPr>
                <a:picLocks noChangeAspect="1"/>
              </p:cNvPicPr>
              <p:nvPr/>
            </p:nvPicPr>
            <p:blipFill rotWithShape="1">
              <a:blip r:embed="rId4"/>
              <a:srcRect t="7175" r="26906" b="-1"/>
              <a:stretch/>
            </p:blipFill>
            <p:spPr>
              <a:xfrm>
                <a:off x="361950" y="3231356"/>
                <a:ext cx="6210300" cy="328612"/>
              </a:xfrm>
              <a:prstGeom prst="rect">
                <a:avLst/>
              </a:prstGeom>
            </p:spPr>
          </p:pic>
          <p:pic>
            <p:nvPicPr>
              <p:cNvPr id="14" name="Picture 13"/>
              <p:cNvPicPr>
                <a:picLocks noChangeAspect="1"/>
              </p:cNvPicPr>
              <p:nvPr/>
            </p:nvPicPr>
            <p:blipFill rotWithShape="1">
              <a:blip r:embed="rId4"/>
              <a:srcRect l="77578" t="7175" b="-1"/>
              <a:stretch/>
            </p:blipFill>
            <p:spPr>
              <a:xfrm>
                <a:off x="5429250" y="3231355"/>
                <a:ext cx="1905000" cy="328613"/>
              </a:xfrm>
              <a:prstGeom prst="rect">
                <a:avLst/>
              </a:prstGeom>
            </p:spPr>
          </p:pic>
        </p:grpSp>
      </p:grpSp>
      <p:sp>
        <p:nvSpPr>
          <p:cNvPr id="12291"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Advanced Inputs: Costs</a:t>
            </a:r>
          </a:p>
        </p:txBody>
      </p:sp>
      <p:sp>
        <p:nvSpPr>
          <p:cNvPr id="5" name="Rounded Rectangle 4"/>
          <p:cNvSpPr/>
          <p:nvPr/>
        </p:nvSpPr>
        <p:spPr>
          <a:xfrm>
            <a:off x="228600" y="697706"/>
            <a:ext cx="3048000" cy="304800"/>
          </a:xfrm>
          <a:prstGeom prst="roundRect">
            <a:avLst/>
          </a:prstGeom>
          <a:noFill/>
          <a:ln w="57150">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228600" y="1026318"/>
            <a:ext cx="2362200" cy="497682"/>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209550" y="1524000"/>
            <a:ext cx="6953250" cy="6858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0" y="2209800"/>
            <a:ext cx="7467600" cy="386397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304800" y="6073774"/>
            <a:ext cx="6858000" cy="70802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0" name="Rounded Rectangle 9"/>
          <p:cNvSpPr/>
          <p:nvPr/>
        </p:nvSpPr>
        <p:spPr>
          <a:xfrm>
            <a:off x="2628900" y="1001712"/>
            <a:ext cx="4533900" cy="24765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4412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par>
                                <p:cTn id="13" presetID="21" presetClass="exit" presetSubtype="1" fill="hold" grpId="1" nodeType="withEffect">
                                  <p:stCondLst>
                                    <p:cond delay="0"/>
                                  </p:stCondLst>
                                  <p:childTnLst>
                                    <p:animEffect transition="out" filter="wheel(1)">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xit" presetSubtype="1" fill="hold" grpId="1" nodeType="withEffect">
                                  <p:stCondLst>
                                    <p:cond delay="0"/>
                                  </p:stCondLst>
                                  <p:childTnLst>
                                    <p:animEffect transition="out" filter="wheel(1)">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21" presetClass="exit" presetSubtype="1" fill="hold" grpId="1" nodeType="withEffect">
                                  <p:stCondLst>
                                    <p:cond delay="0"/>
                                  </p:stCondLst>
                                  <p:childTnLst>
                                    <p:animEffect transition="out" filter="wheel(1)">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1000"/>
                                        <p:tgtEl>
                                          <p:spTgt spid="9"/>
                                        </p:tgtEl>
                                      </p:cBhvr>
                                    </p:animEffect>
                                  </p:childTnLst>
                                </p:cTn>
                              </p:par>
                              <p:par>
                                <p:cTn id="37" presetID="21" presetClass="exit" presetSubtype="1" fill="hold" grpId="1" nodeType="withEffect">
                                  <p:stCondLst>
                                    <p:cond delay="0"/>
                                  </p:stCondLst>
                                  <p:childTnLst>
                                    <p:animEffect transition="out" filter="wheel(1)">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1000"/>
                                        <p:tgtEl>
                                          <p:spTgt spid="10"/>
                                        </p:tgtEl>
                                      </p:cBhvr>
                                    </p:animEffect>
                                  </p:childTnLst>
                                </p:cTn>
                              </p:par>
                              <p:par>
                                <p:cTn id="45" presetID="21" presetClass="exit" presetSubtype="1" fill="hold" grpId="1" nodeType="withEffect">
                                  <p:stCondLst>
                                    <p:cond delay="0"/>
                                  </p:stCondLst>
                                  <p:childTnLst>
                                    <p:animEffect transition="out" filter="wheel(1)">
                                      <p:cBhvr>
                                        <p:cTn id="46" dur="1000"/>
                                        <p:tgtEl>
                                          <p:spTgt spid="9"/>
                                        </p:tgtEl>
                                      </p:cBhvr>
                                    </p:animEffect>
                                    <p:set>
                                      <p:cBhvr>
                                        <p:cTn id="4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 y="1363809"/>
            <a:ext cx="9364951" cy="4198791"/>
          </a:xfrm>
          <a:prstGeom prst="rect">
            <a:avLst/>
          </a:prstGeom>
        </p:spPr>
      </p:pic>
      <p:sp>
        <p:nvSpPr>
          <p:cNvPr id="12291"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Results: Gross Margins</a:t>
            </a:r>
          </a:p>
        </p:txBody>
      </p:sp>
      <p:sp>
        <p:nvSpPr>
          <p:cNvPr id="5" name="Rounded Rectangle 4"/>
          <p:cNvSpPr/>
          <p:nvPr/>
        </p:nvSpPr>
        <p:spPr>
          <a:xfrm>
            <a:off x="19050" y="1363808"/>
            <a:ext cx="4081758" cy="388792"/>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9526" y="1710606"/>
            <a:ext cx="4657725" cy="354719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4464948" y="1710605"/>
            <a:ext cx="4679052" cy="350519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19051" y="5133975"/>
            <a:ext cx="1733550" cy="42862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8610599" y="2057400"/>
            <a:ext cx="493023" cy="49760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39128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par>
                                <p:cTn id="13" presetID="21" presetClass="exit" presetSubtype="1" fill="hold" grpId="1" nodeType="withEffect">
                                  <p:stCondLst>
                                    <p:cond delay="0"/>
                                  </p:stCondLst>
                                  <p:childTnLst>
                                    <p:animEffect transition="out" filter="wheel(1)">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xit" presetSubtype="1" fill="hold" grpId="1" nodeType="withEffect">
                                  <p:stCondLst>
                                    <p:cond delay="0"/>
                                  </p:stCondLst>
                                  <p:childTnLst>
                                    <p:animEffect transition="out" filter="wheel(1)">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21" presetClass="exit" presetSubtype="1" fill="hold" grpId="1" nodeType="withEffect">
                                  <p:stCondLst>
                                    <p:cond delay="0"/>
                                  </p:stCondLst>
                                  <p:childTnLst>
                                    <p:animEffect transition="out" filter="wheel(1)">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21" presetClass="exit" presetSubtype="1" fill="hold" grpId="1" nodeType="withEffect">
                                  <p:stCondLst>
                                    <p:cond delay="0"/>
                                  </p:stCondLst>
                                  <p:childTnLst>
                                    <p:animEffect transition="out" filter="wheel(1)">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63807"/>
            <a:ext cx="9144000" cy="5094659"/>
          </a:xfrm>
          <a:prstGeom prst="rect">
            <a:avLst/>
          </a:prstGeom>
        </p:spPr>
      </p:pic>
      <p:sp>
        <p:nvSpPr>
          <p:cNvPr id="12291"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Results: </a:t>
            </a:r>
            <a:br>
              <a:rPr lang="en-US" altLang="en-US" dirty="0" smtClean="0"/>
            </a:br>
            <a:r>
              <a:rPr lang="en-US" altLang="en-US" dirty="0" smtClean="0"/>
              <a:t>Returns over System Lifetime</a:t>
            </a:r>
          </a:p>
        </p:txBody>
      </p:sp>
      <p:sp>
        <p:nvSpPr>
          <p:cNvPr id="5" name="Rounded Rectangle 4"/>
          <p:cNvSpPr/>
          <p:nvPr/>
        </p:nvSpPr>
        <p:spPr>
          <a:xfrm>
            <a:off x="19050" y="1363808"/>
            <a:ext cx="4081758" cy="388792"/>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399" y="1905000"/>
            <a:ext cx="4160149" cy="31242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4464948" y="1710605"/>
            <a:ext cx="4679052" cy="350519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1332362" y="4572000"/>
            <a:ext cx="1733550" cy="27622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7696200" y="6172200"/>
            <a:ext cx="1404938" cy="286266"/>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35006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par>
                                <p:cTn id="13" presetID="21" presetClass="exit" presetSubtype="1" fill="hold" grpId="1" nodeType="withEffect">
                                  <p:stCondLst>
                                    <p:cond delay="0"/>
                                  </p:stCondLst>
                                  <p:childTnLst>
                                    <p:animEffect transition="out" filter="wheel(1)">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xit" presetSubtype="1" fill="hold" grpId="1" nodeType="withEffect">
                                  <p:stCondLst>
                                    <p:cond delay="0"/>
                                  </p:stCondLst>
                                  <p:childTnLst>
                                    <p:animEffect transition="out" filter="wheel(1)">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21" presetClass="exit" presetSubtype="1" fill="hold" grpId="1" nodeType="withEffect">
                                  <p:stCondLst>
                                    <p:cond delay="0"/>
                                  </p:stCondLst>
                                  <p:childTnLst>
                                    <p:animEffect transition="out" filter="wheel(1)">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21" presetClass="exit" presetSubtype="1" fill="hold" grpId="1" nodeType="withEffect">
                                  <p:stCondLst>
                                    <p:cond delay="0"/>
                                  </p:stCondLst>
                                  <p:childTnLst>
                                    <p:animEffect transition="out" filter="wheel(1)">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57200" y="1350963"/>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t>Thank you for your time!</a:t>
            </a:r>
            <a:br>
              <a:rPr lang="en-US" altLang="en-US" sz="3600" dirty="0"/>
            </a:br>
            <a:r>
              <a:rPr lang="en-US" altLang="en-US" sz="3600" dirty="0"/>
              <a:t/>
            </a:r>
            <a:br>
              <a:rPr lang="en-US" altLang="en-US" sz="3600" dirty="0"/>
            </a:br>
            <a:r>
              <a:rPr lang="en-US" altLang="en-US" sz="3600" dirty="0"/>
              <a:t>Any questions?</a:t>
            </a:r>
            <a:endParaRPr lang="en-US" altLang="en-US" sz="2000" dirty="0"/>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14288" t="19781" r="15433" b="59122"/>
          <a:stretch>
            <a:fillRect/>
          </a:stretch>
        </p:blipFill>
        <p:spPr bwMode="auto">
          <a:xfrm>
            <a:off x="0" y="0"/>
            <a:ext cx="9144000"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76200" y="3429000"/>
            <a:ext cx="8915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400" i="1" dirty="0" smtClean="0"/>
              <a:t>Educators and presenters</a:t>
            </a:r>
            <a:r>
              <a:rPr lang="en-US" altLang="en-US" sz="3400" i="1" dirty="0"/>
              <a:t>, </a:t>
            </a:r>
            <a:r>
              <a:rPr lang="en-US" altLang="en-US" sz="3400" i="1" dirty="0" smtClean="0"/>
              <a:t>you </a:t>
            </a:r>
            <a:r>
              <a:rPr lang="en-US" altLang="en-US" sz="3400" i="1" dirty="0"/>
              <a:t>can </a:t>
            </a:r>
            <a:r>
              <a:rPr lang="en-US" altLang="en-US" sz="3400" i="1" dirty="0" smtClean="0"/>
              <a:t>find the </a:t>
            </a:r>
            <a:r>
              <a:rPr lang="en-US" altLang="en-US" sz="3400" i="1" dirty="0"/>
              <a:t>latest version of slides for this decision tool (</a:t>
            </a:r>
            <a:r>
              <a:rPr lang="en-US" altLang="en-US" sz="3400" i="1" dirty="0" smtClean="0"/>
              <a:t>and all the other </a:t>
            </a:r>
            <a:r>
              <a:rPr lang="en-US" altLang="en-US" sz="3400" i="1" dirty="0"/>
              <a:t>U2U </a:t>
            </a:r>
            <a:r>
              <a:rPr lang="en-US" altLang="en-US" sz="3400" i="1" dirty="0" smtClean="0"/>
              <a:t>tools and information</a:t>
            </a:r>
            <a:r>
              <a:rPr lang="en-US" altLang="en-US" sz="3400" i="1" dirty="0"/>
              <a:t>) </a:t>
            </a:r>
            <a:r>
              <a:rPr lang="en-US" altLang="en-US" sz="3400" i="1" dirty="0" smtClean="0"/>
              <a:t>at: </a:t>
            </a:r>
            <a:r>
              <a:rPr lang="en-US" altLang="en-US" sz="3400" dirty="0" smtClean="0">
                <a:hlinkClick r:id="rId4"/>
              </a:rPr>
              <a:t>https</a:t>
            </a:r>
            <a:r>
              <a:rPr lang="en-US" altLang="en-US" sz="3400" dirty="0">
                <a:hlinkClick r:id="rId4"/>
              </a:rPr>
              <a:t>://</a:t>
            </a:r>
            <a:r>
              <a:rPr lang="en-US" altLang="en-US" sz="3400" dirty="0" smtClean="0">
                <a:hlinkClick r:id="rId4"/>
              </a:rPr>
              <a:t>mygeohub.org/groups/u2u/kit</a:t>
            </a:r>
            <a:endParaRPr lang="en-US" altLang="en-US" sz="3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bwMode="auto">
          <a:xfrm>
            <a:off x="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A Little Bit about U2U</a:t>
            </a:r>
          </a:p>
        </p:txBody>
      </p:sp>
      <p:sp>
        <p:nvSpPr>
          <p:cNvPr id="4099"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l="14288" t="19781" r="15433" b="59122"/>
          <a:stretch>
            <a:fillRect/>
          </a:stretch>
        </p:blipFill>
        <p:spPr bwMode="auto">
          <a:xfrm>
            <a:off x="0" y="1050925"/>
            <a:ext cx="9144000"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155575" y="5029200"/>
            <a:ext cx="883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Our goal is to help producers make better long-term plans on what, when and where to plant, and also how to manage crops for maximum yields and minimum environmental damage.</a:t>
            </a:r>
          </a:p>
        </p:txBody>
      </p:sp>
      <p:pic>
        <p:nvPicPr>
          <p:cNvPr id="4103" name="Picture 10"/>
          <p:cNvPicPr>
            <a:picLocks noChangeAspect="1" noChangeArrowheads="1"/>
          </p:cNvPicPr>
          <p:nvPr/>
        </p:nvPicPr>
        <p:blipFill>
          <a:blip r:embed="rId4">
            <a:extLst>
              <a:ext uri="{28A0092B-C50C-407E-A947-70E740481C1C}">
                <a14:useLocalDpi xmlns:a14="http://schemas.microsoft.com/office/drawing/2010/main" val="0"/>
              </a:ext>
            </a:extLst>
          </a:blip>
          <a:srcRect t="28862" r="32639" b="45262"/>
          <a:stretch>
            <a:fillRect/>
          </a:stretch>
        </p:blipFill>
        <p:spPr bwMode="auto">
          <a:xfrm>
            <a:off x="227013" y="2514600"/>
            <a:ext cx="8764587" cy="17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www.csrees.usda.gov/images/banner_nifa.gif"/>
          <p:cNvPicPr>
            <a:picLocks noChangeAspect="1" noChangeArrowheads="1"/>
          </p:cNvPicPr>
          <p:nvPr/>
        </p:nvPicPr>
        <p:blipFill>
          <a:blip r:embed="rId5">
            <a:extLst>
              <a:ext uri="{28A0092B-C50C-407E-A947-70E740481C1C}">
                <a14:useLocalDpi xmlns:a14="http://schemas.microsoft.com/office/drawing/2010/main" val="0"/>
              </a:ext>
            </a:extLst>
          </a:blip>
          <a:srcRect t="-8388" r="49980" b="2"/>
          <a:stretch>
            <a:fillRect/>
          </a:stretch>
        </p:blipFill>
        <p:spPr bwMode="auto">
          <a:xfrm>
            <a:off x="1831975" y="4157663"/>
            <a:ext cx="54070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Team Photo"/>
          <p:cNvPicPr>
            <a:picLocks noChangeAspect="1" noChangeArrowheads="1"/>
          </p:cNvPicPr>
          <p:nvPr/>
        </p:nvPicPr>
        <p:blipFill>
          <a:blip r:embed="rId6">
            <a:extLst>
              <a:ext uri="{28A0092B-C50C-407E-A947-70E740481C1C}">
                <a14:useLocalDpi xmlns:a14="http://schemas.microsoft.com/office/drawing/2010/main" val="0"/>
              </a:ext>
            </a:extLst>
          </a:blip>
          <a:srcRect t="21577" b="11525"/>
          <a:stretch>
            <a:fillRect/>
          </a:stretch>
        </p:blipFill>
        <p:spPr bwMode="auto">
          <a:xfrm>
            <a:off x="139700" y="2386013"/>
            <a:ext cx="88519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hidden"/>
                                      </p:to>
                                    </p:set>
                                  </p:childTnLst>
                                </p:cTn>
                              </p:par>
                              <p:par>
                                <p:cTn id="11" presetID="22" presetClass="entr" presetSubtype="8"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ipe(left)">
                                      <p:cBhvr>
                                        <p:cTn id="13" dur="500"/>
                                        <p:tgtEl>
                                          <p:spTgt spid="20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bwMode="auto">
          <a:xfrm>
            <a:off x="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www.AgClimate4U.org</a:t>
            </a:r>
          </a:p>
        </p:txBody>
      </p:sp>
      <p:sp>
        <p:nvSpPr>
          <p:cNvPr id="5123"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4"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125" name="Picture 2"/>
          <p:cNvPicPr>
            <a:picLocks noChangeAspect="1" noChangeArrowheads="1"/>
          </p:cNvPicPr>
          <p:nvPr/>
        </p:nvPicPr>
        <p:blipFill>
          <a:blip r:embed="rId3">
            <a:extLst>
              <a:ext uri="{28A0092B-C50C-407E-A947-70E740481C1C}">
                <a14:useLocalDpi xmlns:a14="http://schemas.microsoft.com/office/drawing/2010/main" val="0"/>
              </a:ext>
            </a:extLst>
          </a:blip>
          <a:srcRect l="14288" t="19781" r="15433" b="4836"/>
          <a:stretch>
            <a:fillRect/>
          </a:stretch>
        </p:blipFill>
        <p:spPr bwMode="auto">
          <a:xfrm>
            <a:off x="0" y="990600"/>
            <a:ext cx="9144000" cy="522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990600" y="2590800"/>
            <a:ext cx="1752600" cy="381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6225" y="4114800"/>
            <a:ext cx="8639175" cy="2990850"/>
          </a:xfrm>
          <a:prstGeom prst="rect">
            <a:avLst/>
          </a:prstGeom>
        </p:spPr>
      </p:pic>
      <p:pic>
        <p:nvPicPr>
          <p:cNvPr id="614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6097" t="13281" r="7613" b="60108"/>
          <a:stretch/>
        </p:blipFill>
        <p:spPr bwMode="auto">
          <a:xfrm>
            <a:off x="0" y="914400"/>
            <a:ext cx="9164638"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Title 1"/>
          <p:cNvSpPr>
            <a:spLocks noGrp="1"/>
          </p:cNvSpPr>
          <p:nvPr>
            <p:ph type="ctrTitle" idx="4294967295"/>
          </p:nvPr>
        </p:nvSpPr>
        <p:spPr bwMode="auto">
          <a:xfrm>
            <a:off x="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Decision Dashboard</a:t>
            </a:r>
          </a:p>
        </p:txBody>
      </p:sp>
      <p:sp>
        <p:nvSpPr>
          <p:cNvPr id="6148"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9"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 name="Picture 4"/>
          <p:cNvPicPr>
            <a:picLocks noChangeAspect="1"/>
          </p:cNvPicPr>
          <p:nvPr/>
        </p:nvPicPr>
        <p:blipFill>
          <a:blip r:embed="rId5"/>
          <a:stretch>
            <a:fillRect/>
          </a:stretch>
        </p:blipFill>
        <p:spPr>
          <a:xfrm>
            <a:off x="271030" y="3813175"/>
            <a:ext cx="7867650" cy="342900"/>
          </a:xfrm>
          <a:prstGeom prst="rect">
            <a:avLst/>
          </a:prstGeom>
        </p:spPr>
      </p:pic>
      <p:sp>
        <p:nvSpPr>
          <p:cNvPr id="3" name="Rounded Rectangle 2"/>
          <p:cNvSpPr/>
          <p:nvPr/>
        </p:nvSpPr>
        <p:spPr>
          <a:xfrm>
            <a:off x="184728" y="3713162"/>
            <a:ext cx="7921625" cy="381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181553" y="3713162"/>
            <a:ext cx="914400" cy="381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1" nodeType="clickEffect">
                                  <p:stCondLst>
                                    <p:cond delay="0"/>
                                  </p:stCondLst>
                                  <p:childTnLst>
                                    <p:animEffect transition="out" filter="wipe(dow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743200" y="6408666"/>
            <a:ext cx="3962400" cy="449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07975" y="885825"/>
            <a:ext cx="8648700" cy="2238375"/>
          </a:xfrm>
          <a:prstGeom prst="rect">
            <a:avLst/>
          </a:prstGeom>
        </p:spPr>
      </p:pic>
      <p:sp>
        <p:nvSpPr>
          <p:cNvPr id="7171" name="Title 1"/>
          <p:cNvSpPr>
            <a:spLocks noGrp="1"/>
          </p:cNvSpPr>
          <p:nvPr>
            <p:ph type="ctrTitle" idx="4294967295"/>
          </p:nvPr>
        </p:nvSpPr>
        <p:spPr bwMode="auto">
          <a:xfrm>
            <a:off x="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Decision Support Tools</a:t>
            </a:r>
          </a:p>
        </p:txBody>
      </p:sp>
      <p:sp>
        <p:nvSpPr>
          <p:cNvPr id="7172"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3"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Rounded Rectangle 7"/>
          <p:cNvSpPr/>
          <p:nvPr/>
        </p:nvSpPr>
        <p:spPr>
          <a:xfrm>
            <a:off x="228600" y="838200"/>
            <a:ext cx="4379912" cy="229643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grpSp>
        <p:nvGrpSpPr>
          <p:cNvPr id="16" name="Group 15"/>
          <p:cNvGrpSpPr/>
          <p:nvPr/>
        </p:nvGrpSpPr>
        <p:grpSpPr>
          <a:xfrm>
            <a:off x="1" y="3246436"/>
            <a:ext cx="2661573" cy="2764166"/>
            <a:chOff x="1" y="3246436"/>
            <a:chExt cx="2661573" cy="2764166"/>
          </a:xfrm>
        </p:grpSpPr>
        <p:pic>
          <p:nvPicPr>
            <p:cNvPr id="5" name="Picture 4"/>
            <p:cNvPicPr>
              <a:picLocks noChangeAspect="1"/>
            </p:cNvPicPr>
            <p:nvPr/>
          </p:nvPicPr>
          <p:blipFill>
            <a:blip r:embed="rId4"/>
            <a:stretch>
              <a:fillRect/>
            </a:stretch>
          </p:blipFill>
          <p:spPr>
            <a:xfrm>
              <a:off x="1" y="3246436"/>
              <a:ext cx="2661573" cy="2544764"/>
            </a:xfrm>
            <a:prstGeom prst="rect">
              <a:avLst/>
            </a:prstGeom>
          </p:spPr>
        </p:pic>
        <p:pic>
          <p:nvPicPr>
            <p:cNvPr id="7" name="Picture 6"/>
            <p:cNvPicPr>
              <a:picLocks noChangeAspect="1"/>
            </p:cNvPicPr>
            <p:nvPr/>
          </p:nvPicPr>
          <p:blipFill>
            <a:blip r:embed="rId5"/>
            <a:stretch>
              <a:fillRect/>
            </a:stretch>
          </p:blipFill>
          <p:spPr>
            <a:xfrm>
              <a:off x="327220" y="5777345"/>
              <a:ext cx="2110075" cy="233257"/>
            </a:xfrm>
            <a:prstGeom prst="rect">
              <a:avLst/>
            </a:prstGeom>
          </p:spPr>
        </p:pic>
      </p:grpSp>
      <p:grpSp>
        <p:nvGrpSpPr>
          <p:cNvPr id="17" name="Group 16"/>
          <p:cNvGrpSpPr/>
          <p:nvPr/>
        </p:nvGrpSpPr>
        <p:grpSpPr>
          <a:xfrm>
            <a:off x="2671447" y="3288184"/>
            <a:ext cx="2668300" cy="2724523"/>
            <a:chOff x="2671447" y="3288184"/>
            <a:chExt cx="2668300" cy="2724523"/>
          </a:xfrm>
        </p:grpSpPr>
        <p:pic>
          <p:nvPicPr>
            <p:cNvPr id="6" name="Picture 5"/>
            <p:cNvPicPr>
              <a:picLocks noChangeAspect="1"/>
            </p:cNvPicPr>
            <p:nvPr/>
          </p:nvPicPr>
          <p:blipFill>
            <a:blip r:embed="rId6"/>
            <a:stretch>
              <a:fillRect/>
            </a:stretch>
          </p:blipFill>
          <p:spPr>
            <a:xfrm>
              <a:off x="2671447" y="3288184"/>
              <a:ext cx="2668300" cy="2489161"/>
            </a:xfrm>
            <a:prstGeom prst="rect">
              <a:avLst/>
            </a:prstGeom>
          </p:spPr>
        </p:pic>
        <p:pic>
          <p:nvPicPr>
            <p:cNvPr id="9" name="Picture 8"/>
            <p:cNvPicPr>
              <a:picLocks noChangeAspect="1"/>
            </p:cNvPicPr>
            <p:nvPr/>
          </p:nvPicPr>
          <p:blipFill>
            <a:blip r:embed="rId7"/>
            <a:stretch>
              <a:fillRect/>
            </a:stretch>
          </p:blipFill>
          <p:spPr>
            <a:xfrm>
              <a:off x="3150263" y="5791200"/>
              <a:ext cx="1878937" cy="221507"/>
            </a:xfrm>
            <a:prstGeom prst="rect">
              <a:avLst/>
            </a:prstGeom>
          </p:spPr>
        </p:pic>
      </p:grpSp>
      <p:grpSp>
        <p:nvGrpSpPr>
          <p:cNvPr id="13" name="Group 12"/>
          <p:cNvGrpSpPr/>
          <p:nvPr/>
        </p:nvGrpSpPr>
        <p:grpSpPr>
          <a:xfrm>
            <a:off x="5562600" y="2514600"/>
            <a:ext cx="3498815" cy="2217665"/>
            <a:chOff x="5645184" y="2595635"/>
            <a:chExt cx="3498815" cy="2217665"/>
          </a:xfrm>
        </p:grpSpPr>
        <p:pic>
          <p:nvPicPr>
            <p:cNvPr id="10" name="Picture 9"/>
            <p:cNvPicPr>
              <a:picLocks noChangeAspect="1"/>
            </p:cNvPicPr>
            <p:nvPr/>
          </p:nvPicPr>
          <p:blipFill>
            <a:blip r:embed="rId8"/>
            <a:stretch>
              <a:fillRect/>
            </a:stretch>
          </p:blipFill>
          <p:spPr>
            <a:xfrm>
              <a:off x="5645184" y="2595635"/>
              <a:ext cx="3498815" cy="2217665"/>
            </a:xfrm>
            <a:prstGeom prst="rect">
              <a:avLst/>
            </a:prstGeom>
          </p:spPr>
        </p:pic>
        <p:pic>
          <p:nvPicPr>
            <p:cNvPr id="11" name="Picture 10"/>
            <p:cNvPicPr>
              <a:picLocks noChangeAspect="1"/>
            </p:cNvPicPr>
            <p:nvPr/>
          </p:nvPicPr>
          <p:blipFill>
            <a:blip r:embed="rId9"/>
            <a:stretch>
              <a:fillRect/>
            </a:stretch>
          </p:blipFill>
          <p:spPr>
            <a:xfrm>
              <a:off x="6934200" y="3324803"/>
              <a:ext cx="1904362" cy="214644"/>
            </a:xfrm>
            <a:prstGeom prst="rect">
              <a:avLst/>
            </a:prstGeom>
          </p:spPr>
        </p:pic>
      </p:grpSp>
      <p:pic>
        <p:nvPicPr>
          <p:cNvPr id="14" name="Picture 13"/>
          <p:cNvPicPr>
            <a:picLocks noChangeAspect="1"/>
          </p:cNvPicPr>
          <p:nvPr/>
        </p:nvPicPr>
        <p:blipFill>
          <a:blip r:embed="rId10"/>
          <a:stretch>
            <a:fillRect/>
          </a:stretch>
        </p:blipFill>
        <p:spPr>
          <a:xfrm>
            <a:off x="5562600" y="4722075"/>
            <a:ext cx="3558308" cy="2135926"/>
          </a:xfrm>
          <a:prstGeom prst="rect">
            <a:avLst/>
          </a:prstGeom>
        </p:spPr>
      </p:pic>
      <p:pic>
        <p:nvPicPr>
          <p:cNvPr id="15" name="Picture 14"/>
          <p:cNvPicPr>
            <a:picLocks noChangeAspect="1"/>
          </p:cNvPicPr>
          <p:nvPr/>
        </p:nvPicPr>
        <p:blipFill>
          <a:blip r:embed="rId11"/>
          <a:stretch>
            <a:fillRect/>
          </a:stretch>
        </p:blipFill>
        <p:spPr>
          <a:xfrm>
            <a:off x="7028051" y="5422327"/>
            <a:ext cx="1940169" cy="216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69231"/>
          <a:stretch/>
        </p:blipFill>
        <p:spPr>
          <a:xfrm>
            <a:off x="148648" y="990600"/>
            <a:ext cx="8835462" cy="304800"/>
          </a:xfrm>
          <a:prstGeom prst="rect">
            <a:avLst/>
          </a:prstGeom>
        </p:spPr>
      </p:pic>
      <p:sp>
        <p:nvSpPr>
          <p:cNvPr id="8195" name="AutoShape 6" descr="https://drinet.hubzero.org/resources/412/download/U2U-Logo-withText.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196" name="AutoShape 8" descr="https://drinet.hubzero.org/resources/412/download/U2U-Logo-withText.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7"/>
          <p:cNvSpPr txBox="1"/>
          <p:nvPr/>
        </p:nvSpPr>
        <p:spPr>
          <a:xfrm>
            <a:off x="144910" y="2819400"/>
            <a:ext cx="8839200" cy="3647152"/>
          </a:xfrm>
          <a:prstGeom prst="rect">
            <a:avLst/>
          </a:prstGeom>
          <a:noFill/>
        </p:spPr>
        <p:txBody>
          <a:bodyPr>
            <a:spAutoFit/>
          </a:bodyPr>
          <a:lstStyle/>
          <a:p>
            <a:r>
              <a:rPr lang="en-US" sz="2000" dirty="0" smtClean="0">
                <a:latin typeface="Arial" charset="0"/>
                <a:cs typeface="Arial" charset="0"/>
              </a:rPr>
              <a:t>This tool can help you</a:t>
            </a:r>
            <a:r>
              <a:rPr lang="en-US" sz="2000" dirty="0" smtClean="0">
                <a:latin typeface="+mn-lt"/>
                <a:cs typeface="+mn-cs"/>
              </a:rPr>
              <a:t>: </a:t>
            </a:r>
          </a:p>
          <a:p>
            <a:pPr fontAlgn="auto">
              <a:spcBef>
                <a:spcPts val="0"/>
              </a:spcBef>
              <a:spcAft>
                <a:spcPts val="0"/>
              </a:spcAft>
              <a:defRPr/>
            </a:pPr>
            <a:endParaRPr lang="en-US" sz="11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en-US" sz="2000" dirty="0" smtClean="0">
                <a:latin typeface="+mn-lt"/>
                <a:cs typeface="+mn-cs"/>
              </a:rPr>
              <a:t>Combine climate and crop model</a:t>
            </a:r>
            <a:br>
              <a:rPr lang="en-US" sz="2000" dirty="0" smtClean="0">
                <a:latin typeface="+mn-lt"/>
                <a:cs typeface="+mn-cs"/>
              </a:rPr>
            </a:br>
            <a:r>
              <a:rPr lang="en-US" sz="2000" dirty="0" smtClean="0">
                <a:latin typeface="+mn-lt"/>
                <a:cs typeface="+mn-cs"/>
              </a:rPr>
              <a:t>data with customized cost and </a:t>
            </a:r>
            <a:br>
              <a:rPr lang="en-US" sz="2000" dirty="0" smtClean="0">
                <a:latin typeface="+mn-lt"/>
                <a:cs typeface="+mn-cs"/>
              </a:rPr>
            </a:br>
            <a:r>
              <a:rPr lang="en-US" sz="2000" dirty="0" smtClean="0">
                <a:latin typeface="+mn-lt"/>
                <a:cs typeface="+mn-cs"/>
              </a:rPr>
              <a:t>loan information</a:t>
            </a:r>
            <a:br>
              <a:rPr lang="en-US" sz="2000" dirty="0" smtClean="0">
                <a:latin typeface="+mn-lt"/>
                <a:cs typeface="+mn-cs"/>
              </a:rPr>
            </a:br>
            <a:endParaRPr lang="en-US" sz="2000" dirty="0" smtClean="0">
              <a:latin typeface="+mn-lt"/>
              <a:cs typeface="+mn-cs"/>
            </a:endParaRPr>
          </a:p>
          <a:p>
            <a:pPr marL="342900" indent="-342900" fontAlgn="auto">
              <a:spcBef>
                <a:spcPts val="0"/>
              </a:spcBef>
              <a:spcAft>
                <a:spcPts val="0"/>
              </a:spcAft>
              <a:buFont typeface="Wingdings" panose="05000000000000000000" pitchFamily="2" charset="2"/>
              <a:buChar char="Ø"/>
              <a:defRPr/>
            </a:pPr>
            <a:r>
              <a:rPr lang="en-US" sz="2000" dirty="0" smtClean="0">
                <a:latin typeface="+mn-lt"/>
                <a:cs typeface="+mn-cs"/>
              </a:rPr>
              <a:t>Determine if irrigation may be profitable for your location</a:t>
            </a:r>
            <a:endParaRPr lang="en-US" sz="2000" dirty="0">
              <a:latin typeface="+mn-lt"/>
              <a:cs typeface="+mn-cs"/>
            </a:endParaRPr>
          </a:p>
          <a:p>
            <a:pPr marL="342900" indent="-342900" fontAlgn="auto">
              <a:spcBef>
                <a:spcPts val="0"/>
              </a:spcBef>
              <a:spcAft>
                <a:spcPts val="0"/>
              </a:spcAft>
              <a:buFont typeface="Wingdings" panose="05000000000000000000" pitchFamily="2" charset="2"/>
              <a:buChar char="Ø"/>
              <a:defRPr/>
            </a:pPr>
            <a:endParaRPr lang="en-US"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en-US" sz="2000" dirty="0" smtClean="0">
                <a:latin typeface="+mn-lt"/>
                <a:cs typeface="+mn-cs"/>
              </a:rPr>
              <a:t>Understand financial performance of changing your corn/soybean rotation with and without irrigation</a:t>
            </a:r>
          </a:p>
          <a:p>
            <a:pPr marL="342900" indent="-342900" fontAlgn="auto">
              <a:spcBef>
                <a:spcPts val="0"/>
              </a:spcBef>
              <a:spcAft>
                <a:spcPts val="0"/>
              </a:spcAft>
              <a:buFont typeface="Wingdings" panose="05000000000000000000" pitchFamily="2" charset="2"/>
              <a:buChar char="Ø"/>
              <a:defRPr/>
            </a:pPr>
            <a:endParaRPr lang="en-US"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en-US" sz="2000" dirty="0" smtClean="0">
                <a:latin typeface="+mn-lt"/>
                <a:cs typeface="+mn-cs"/>
              </a:rPr>
              <a:t>Explore irrigation investment potential throughout the Corn Belt</a:t>
            </a:r>
            <a:endParaRPr lang="en-US" sz="2000" dirty="0">
              <a:latin typeface="+mn-lt"/>
              <a:cs typeface="+mn-cs"/>
            </a:endParaRPr>
          </a:p>
        </p:txBody>
      </p:sp>
      <p:pic>
        <p:nvPicPr>
          <p:cNvPr id="3" name="Picture 2"/>
          <p:cNvPicPr>
            <a:picLocks noChangeAspect="1"/>
          </p:cNvPicPr>
          <p:nvPr/>
        </p:nvPicPr>
        <p:blipFill>
          <a:blip r:embed="rId4"/>
          <a:stretch>
            <a:fillRect/>
          </a:stretch>
        </p:blipFill>
        <p:spPr>
          <a:xfrm>
            <a:off x="167120" y="120708"/>
            <a:ext cx="6995680" cy="715789"/>
          </a:xfrm>
          <a:prstGeom prst="rect">
            <a:avLst/>
          </a:prstGeom>
        </p:spPr>
      </p:pic>
      <p:pic>
        <p:nvPicPr>
          <p:cNvPr id="4" name="Picture 3"/>
          <p:cNvPicPr>
            <a:picLocks noChangeAspect="1"/>
          </p:cNvPicPr>
          <p:nvPr/>
        </p:nvPicPr>
        <p:blipFill>
          <a:blip r:embed="rId5"/>
          <a:stretch>
            <a:fillRect/>
          </a:stretch>
        </p:blipFill>
        <p:spPr>
          <a:xfrm>
            <a:off x="4946106" y="1295401"/>
            <a:ext cx="3301835" cy="3200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Pick Your Location</a:t>
            </a:r>
          </a:p>
        </p:txBody>
      </p:sp>
      <p:pic>
        <p:nvPicPr>
          <p:cNvPr id="2" name="Picture 1"/>
          <p:cNvPicPr>
            <a:picLocks noChangeAspect="1"/>
          </p:cNvPicPr>
          <p:nvPr/>
        </p:nvPicPr>
        <p:blipFill>
          <a:blip r:embed="rId3"/>
          <a:stretch>
            <a:fillRect/>
          </a:stretch>
        </p:blipFill>
        <p:spPr>
          <a:xfrm>
            <a:off x="533400" y="914400"/>
            <a:ext cx="7881937" cy="54291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914400"/>
            <a:ext cx="7886700" cy="5426468"/>
          </a:xfrm>
          <a:prstGeom prst="rect">
            <a:avLst/>
          </a:prstGeom>
        </p:spPr>
      </p:pic>
      <p:sp>
        <p:nvSpPr>
          <p:cNvPr id="10243"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mtClean="0"/>
              <a:t>For Example:</a:t>
            </a:r>
          </a:p>
        </p:txBody>
      </p:sp>
      <p:sp>
        <p:nvSpPr>
          <p:cNvPr id="5" name="Rounded Rectangle 4"/>
          <p:cNvSpPr/>
          <p:nvPr/>
        </p:nvSpPr>
        <p:spPr>
          <a:xfrm>
            <a:off x="5105400" y="4038600"/>
            <a:ext cx="1295400" cy="381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0524" y="914400"/>
            <a:ext cx="7554587" cy="5524500"/>
          </a:xfrm>
          <a:prstGeom prst="rect">
            <a:avLst/>
          </a:prstGeom>
        </p:spPr>
      </p:pic>
      <p:sp>
        <p:nvSpPr>
          <p:cNvPr id="11267" name="Title 1"/>
          <p:cNvSpPr>
            <a:spLocks noGrp="1"/>
          </p:cNvSpPr>
          <p:nvPr>
            <p:ph type="ctrTitle" idx="4294967295"/>
          </p:nvPr>
        </p:nvSpPr>
        <p:spPr bwMode="auto">
          <a:xfrm>
            <a:off x="152400" y="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dirty="0" smtClean="0"/>
              <a:t>Irrigation Tool Orientation</a:t>
            </a:r>
          </a:p>
        </p:txBody>
      </p:sp>
      <p:sp>
        <p:nvSpPr>
          <p:cNvPr id="5" name="Rounded Rectangle 4"/>
          <p:cNvSpPr/>
          <p:nvPr/>
        </p:nvSpPr>
        <p:spPr>
          <a:xfrm>
            <a:off x="1247774" y="1520581"/>
            <a:ext cx="1038225" cy="23202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822275" y="2514601"/>
            <a:ext cx="7554587" cy="6858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822274" y="3349627"/>
            <a:ext cx="1692325" cy="23177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ounded Rectangle 7"/>
          <p:cNvSpPr/>
          <p:nvPr/>
        </p:nvSpPr>
        <p:spPr>
          <a:xfrm>
            <a:off x="8001001" y="3581401"/>
            <a:ext cx="304800" cy="1789831"/>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790525" y="6172200"/>
            <a:ext cx="885875" cy="2667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0" name="Rounded Rectangle 9"/>
          <p:cNvSpPr/>
          <p:nvPr/>
        </p:nvSpPr>
        <p:spPr>
          <a:xfrm>
            <a:off x="7238951" y="1536700"/>
            <a:ext cx="1066850" cy="2667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332894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par>
                                <p:cTn id="13" presetID="21" presetClass="exit" presetSubtype="1" fill="hold" grpId="1" nodeType="withEffect">
                                  <p:stCondLst>
                                    <p:cond delay="0"/>
                                  </p:stCondLst>
                                  <p:childTnLst>
                                    <p:animEffect transition="out" filter="wheel(1)">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par>
                                <p:cTn id="21" presetID="21" presetClass="exit" presetSubtype="1" fill="hold" grpId="1" nodeType="withEffect">
                                  <p:stCondLst>
                                    <p:cond delay="0"/>
                                  </p:stCondLst>
                                  <p:childTnLst>
                                    <p:animEffect transition="out" filter="wheel(1)">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000"/>
                                        <p:tgtEl>
                                          <p:spTgt spid="8"/>
                                        </p:tgtEl>
                                      </p:cBhvr>
                                    </p:animEffect>
                                  </p:childTnLst>
                                </p:cTn>
                              </p:par>
                              <p:par>
                                <p:cTn id="29" presetID="21" presetClass="exit" presetSubtype="1" fill="hold" grpId="1" nodeType="withEffect">
                                  <p:stCondLst>
                                    <p:cond delay="0"/>
                                  </p:stCondLst>
                                  <p:childTnLst>
                                    <p:animEffect transition="out" filter="wheel(1)">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par>
                                <p:cTn id="37" presetID="21" presetClass="exit" presetSubtype="1" fill="hold" grpId="1" nodeType="withEffect">
                                  <p:stCondLst>
                                    <p:cond delay="0"/>
                                  </p:stCondLst>
                                  <p:childTnLst>
                                    <p:animEffect transition="out" filter="wheel(1)">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1000"/>
                                        <p:tgtEl>
                                          <p:spTgt spid="10"/>
                                        </p:tgtEl>
                                      </p:cBhvr>
                                    </p:animEffect>
                                  </p:childTnLst>
                                </p:cTn>
                              </p:par>
                              <p:par>
                                <p:cTn id="45" presetID="21" presetClass="exit" presetSubtype="1" fill="hold" grpId="1" nodeType="withEffect">
                                  <p:stCondLst>
                                    <p:cond delay="0"/>
                                  </p:stCondLst>
                                  <p:childTnLst>
                                    <p:animEffect transition="out" filter="wheel(1)">
                                      <p:cBhvr>
                                        <p:cTn id="46" dur="2000"/>
                                        <p:tgtEl>
                                          <p:spTgt spid="9"/>
                                        </p:tgtEl>
                                      </p:cBhvr>
                                    </p:animEffect>
                                    <p:set>
                                      <p:cBhvr>
                                        <p:cTn id="4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1057</Words>
  <Application>Microsoft Office PowerPoint</Application>
  <PresentationFormat>On-screen Show (4:3)</PresentationFormat>
  <Paragraphs>87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Irrigation Investment Calculator</vt:lpstr>
      <vt:lpstr>A Little Bit about U2U</vt:lpstr>
      <vt:lpstr>www.AgClimate4U.org</vt:lpstr>
      <vt:lpstr>Decision Dashboard</vt:lpstr>
      <vt:lpstr>Decision Support Tools</vt:lpstr>
      <vt:lpstr>PowerPoint Presentation</vt:lpstr>
      <vt:lpstr>Pick Your Location</vt:lpstr>
      <vt:lpstr>For Example:</vt:lpstr>
      <vt:lpstr>Irrigation Tool Orientation</vt:lpstr>
      <vt:lpstr>Investment and farm inputs</vt:lpstr>
      <vt:lpstr>Inputs: Crop Production Info</vt:lpstr>
      <vt:lpstr>Advanced Inputs: Costs</vt:lpstr>
      <vt:lpstr>Results: Gross Margins</vt:lpstr>
      <vt:lpstr>Results:  Returns over System Lifetime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bgramig@purdue.edu</dc:creator>
  <cp:lastModifiedBy>Gramig, Benjamin M</cp:lastModifiedBy>
  <cp:revision>97</cp:revision>
  <cp:lastPrinted>2016-09-21T14:41:57Z</cp:lastPrinted>
  <dcterms:created xsi:type="dcterms:W3CDTF">2013-02-17T21:57:44Z</dcterms:created>
  <dcterms:modified xsi:type="dcterms:W3CDTF">2016-09-22T20:54:32Z</dcterms:modified>
</cp:coreProperties>
</file>