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2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1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4" Type="http://schemas.openxmlformats.org/officeDocument/2006/relationships/hyperlink" Target="https://nanohub.org/infrastructure/rappture/wiki/rp_xml_ele_not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nanohub.org/infrastructure/rappture/wiki/Documentation" TargetMode="External"/><Relationship Id="rId3" Type="http://schemas.openxmlformats.org/officeDocument/2006/relationships/image" Target="../media/image27.png"/><Relationship Id="rId7" Type="http://schemas.openxmlformats.org/officeDocument/2006/relationships/hyperlink" Target="https://nanohub.org/infrastructure/rappture/wiki/GettingStarted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hyperlink" Target="https://nanohub.org/infrastructure/rappture/wiki/whatIsRappture" TargetMode="External"/><Relationship Id="rId5" Type="http://schemas.openxmlformats.org/officeDocument/2006/relationships/image" Target="../media/image29.png"/><Relationship Id="rId10" Type="http://schemas.openxmlformats.org/officeDocument/2006/relationships/hyperlink" Target="https://nanohub.org/infrastructure/rappture/browser/trunk/examples" TargetMode="External"/><Relationship Id="rId4" Type="http://schemas.openxmlformats.org/officeDocument/2006/relationships/image" Target="../media/image28.png"/><Relationship Id="rId9" Type="http://schemas.openxmlformats.org/officeDocument/2006/relationships/hyperlink" Target="https://nanohub.org/infrastructure/rappture/wiki/Download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ubzero.org/resources/48" TargetMode="External"/><Relationship Id="rId2" Type="http://schemas.openxmlformats.org/officeDocument/2006/relationships/hyperlink" Target="http://hubzero.org/resources/4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ubzero.org/" TargetMode="External"/><Relationship Id="rId4" Type="http://schemas.openxmlformats.org/officeDocument/2006/relationships/hyperlink" Target="http://hubzero.org/resources/tooldev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rinet.hubzero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ubzero.org/" TargetMode="External"/><Relationship Id="rId2" Type="http://schemas.openxmlformats.org/officeDocument/2006/relationships/hyperlink" Target="http://nanohub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rinet.hubzero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5.jpeg"/><Relationship Id="rId11" Type="http://schemas.openxmlformats.org/officeDocument/2006/relationships/hyperlink" Target="http://rappture.org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1.pn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12.jpeg"/><Relationship Id="rId10" Type="http://schemas.openxmlformats.org/officeDocument/2006/relationships/image" Target="../media/image1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Prototyping your tools on DRINET!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Carol Song</a:t>
            </a:r>
          </a:p>
          <a:p>
            <a:r>
              <a:rPr lang="en-US" dirty="0" smtClean="0"/>
              <a:t>Sr. Research Scientist</a:t>
            </a:r>
          </a:p>
          <a:p>
            <a:r>
              <a:rPr lang="en-US" dirty="0" smtClean="0"/>
              <a:t>Rosen Center for Advanced Computing</a:t>
            </a:r>
          </a:p>
          <a:p>
            <a:r>
              <a:rPr lang="en-US" i="1" dirty="0" smtClean="0"/>
              <a:t>carolxsong@purdue.edu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533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Thanks to M. McLennan for the </a:t>
            </a:r>
            <a:r>
              <a:rPr lang="en-US" sz="1400" dirty="0" err="1" smtClean="0"/>
              <a:t>Rappture</a:t>
            </a:r>
            <a:r>
              <a:rPr lang="en-US" sz="1400" dirty="0" smtClean="0"/>
              <a:t> slides!</a:t>
            </a: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 structure</a:t>
            </a:r>
          </a:p>
        </p:txBody>
      </p:sp>
      <p:pic>
        <p:nvPicPr>
          <p:cNvPr id="1812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5388" y="4114800"/>
            <a:ext cx="1462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12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286000"/>
            <a:ext cx="2200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1253" name="AutoShape 5"/>
          <p:cNvSpPr>
            <a:spLocks noChangeArrowheads="1"/>
          </p:cNvSpPr>
          <p:nvPr/>
        </p:nvSpPr>
        <p:spPr bwMode="auto">
          <a:xfrm>
            <a:off x="3343275" y="4267200"/>
            <a:ext cx="5257800" cy="1905000"/>
          </a:xfrm>
          <a:prstGeom prst="wedgeRectCallout">
            <a:avLst>
              <a:gd name="adj1" fmla="val -68718"/>
              <a:gd name="adj2" fmla="val -3291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latin typeface="Lucida Console" pitchFamily="49" charset="0"/>
              </a:rPr>
              <a:t>&lt;curve </a:t>
            </a:r>
            <a:r>
              <a:rPr lang="en-US" sz="1400">
                <a:solidFill>
                  <a:srgbClr val="FF0000"/>
                </a:solidFill>
                <a:latin typeface="Lucida Console" pitchFamily="49" charset="0"/>
              </a:rPr>
              <a:t>id=“</a:t>
            </a:r>
            <a:r>
              <a:rPr lang="en-US" sz="1400">
                <a:latin typeface="Lucida Console" pitchFamily="49" charset="0"/>
              </a:rPr>
              <a:t>multi</a:t>
            </a:r>
            <a:r>
              <a:rPr lang="en-US" sz="140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US" sz="1400">
                <a:latin typeface="Lucida Console" pitchFamily="49" charset="0"/>
              </a:rPr>
              <a:t>&gt;</a:t>
            </a:r>
          </a:p>
          <a:p>
            <a:r>
              <a:rPr lang="en-US" sz="1400">
                <a:latin typeface="Lucida Console" pitchFamily="49" charset="0"/>
              </a:rPr>
              <a:t>  &lt;</a:t>
            </a:r>
            <a:r>
              <a:rPr lang="en-US" sz="1400">
                <a:solidFill>
                  <a:srgbClr val="FF0000"/>
                </a:solidFill>
                <a:latin typeface="Lucida Console" pitchFamily="49" charset="0"/>
              </a:rPr>
              <a:t>about</a:t>
            </a:r>
            <a:r>
              <a:rPr lang="en-US" sz="1400">
                <a:latin typeface="Lucida Console" pitchFamily="49" charset="0"/>
              </a:rPr>
              <a:t>&gt;</a:t>
            </a:r>
          </a:p>
          <a:p>
            <a:r>
              <a:rPr lang="en-US" sz="1400">
                <a:latin typeface="Lucida Console" pitchFamily="49" charset="0"/>
              </a:rPr>
              <a:t>    &lt;</a:t>
            </a:r>
            <a:r>
              <a:rPr lang="en-US" sz="1400">
                <a:solidFill>
                  <a:srgbClr val="FF0000"/>
                </a:solidFill>
                <a:latin typeface="Lucida Console" pitchFamily="49" charset="0"/>
              </a:rPr>
              <a:t>label</a:t>
            </a:r>
            <a:r>
              <a:rPr lang="en-US" sz="1400">
                <a:latin typeface="Lucida Console" pitchFamily="49" charset="0"/>
              </a:rPr>
              <a:t>&gt;Multiple curves&lt;/label&gt;</a:t>
            </a:r>
          </a:p>
          <a:p>
            <a:r>
              <a:rPr lang="en-US" sz="1400">
                <a:latin typeface="Lucida Console" pitchFamily="49" charset="0"/>
              </a:rPr>
              <a:t>    &lt;</a:t>
            </a:r>
            <a:r>
              <a:rPr lang="en-US" sz="1400">
                <a:solidFill>
                  <a:srgbClr val="FF0000"/>
                </a:solidFill>
                <a:latin typeface="Lucida Console" pitchFamily="49" charset="0"/>
              </a:rPr>
              <a:t>description</a:t>
            </a:r>
            <a:r>
              <a:rPr lang="en-US" sz="1400">
                <a:latin typeface="Lucida Console" pitchFamily="49" charset="0"/>
              </a:rPr>
              <a:t>&gt;This is an example that has multiple curves.&lt;/description&gt;</a:t>
            </a:r>
          </a:p>
          <a:p>
            <a:r>
              <a:rPr lang="en-US" sz="1400">
                <a:latin typeface="Lucida Console" pitchFamily="49" charset="0"/>
              </a:rPr>
              <a:t>  &lt;/about&gt;</a:t>
            </a:r>
          </a:p>
          <a:p>
            <a:r>
              <a:rPr lang="en-US" sz="1400">
                <a:latin typeface="Lucida Console" pitchFamily="49" charset="0"/>
              </a:rPr>
              <a:t>  …</a:t>
            </a:r>
          </a:p>
          <a:p>
            <a:r>
              <a:rPr lang="en-US" sz="1400">
                <a:latin typeface="Lucida Console" pitchFamily="49" charset="0"/>
              </a:rPr>
              <a:t>&lt;/curve&gt;</a:t>
            </a:r>
          </a:p>
        </p:txBody>
      </p:sp>
      <p:sp>
        <p:nvSpPr>
          <p:cNvPr id="181254" name="AutoShape 6"/>
          <p:cNvSpPr>
            <a:spLocks noChangeArrowheads="1"/>
          </p:cNvSpPr>
          <p:nvPr/>
        </p:nvSpPr>
        <p:spPr bwMode="auto">
          <a:xfrm>
            <a:off x="3343275" y="2133600"/>
            <a:ext cx="5257800" cy="1905000"/>
          </a:xfrm>
          <a:prstGeom prst="wedgeRectCallout">
            <a:avLst>
              <a:gd name="adj1" fmla="val -68718"/>
              <a:gd name="adj2" fmla="val -3291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latin typeface="Lucida Console" pitchFamily="49" charset="0"/>
              </a:rPr>
              <a:t>&lt;number </a:t>
            </a:r>
            <a:r>
              <a:rPr lang="en-US" sz="1400">
                <a:solidFill>
                  <a:srgbClr val="FF0000"/>
                </a:solidFill>
                <a:latin typeface="Lucida Console" pitchFamily="49" charset="0"/>
              </a:rPr>
              <a:t>id="</a:t>
            </a:r>
            <a:r>
              <a:rPr lang="en-US" sz="1400">
                <a:latin typeface="Lucida Console" pitchFamily="49" charset="0"/>
              </a:rPr>
              <a:t>temperature</a:t>
            </a:r>
            <a:r>
              <a:rPr lang="en-US" sz="1400">
                <a:solidFill>
                  <a:srgbClr val="FF0000"/>
                </a:solidFill>
                <a:latin typeface="Lucida Console" pitchFamily="49" charset="0"/>
              </a:rPr>
              <a:t>"</a:t>
            </a:r>
            <a:r>
              <a:rPr lang="en-US" sz="1400">
                <a:latin typeface="Lucida Console" pitchFamily="49" charset="0"/>
              </a:rPr>
              <a:t>&gt;</a:t>
            </a:r>
          </a:p>
          <a:p>
            <a:r>
              <a:rPr lang="en-US" sz="1400">
                <a:latin typeface="Lucida Console" pitchFamily="49" charset="0"/>
              </a:rPr>
              <a:t>  &lt;</a:t>
            </a:r>
            <a:r>
              <a:rPr lang="en-US" sz="1400">
                <a:solidFill>
                  <a:srgbClr val="FF0000"/>
                </a:solidFill>
                <a:latin typeface="Lucida Console" pitchFamily="49" charset="0"/>
              </a:rPr>
              <a:t>about</a:t>
            </a:r>
            <a:r>
              <a:rPr lang="en-US" sz="1400">
                <a:latin typeface="Lucida Console" pitchFamily="49" charset="0"/>
              </a:rPr>
              <a:t>&gt;</a:t>
            </a:r>
          </a:p>
          <a:p>
            <a:r>
              <a:rPr lang="en-US" sz="1400">
                <a:latin typeface="Lucida Console" pitchFamily="49" charset="0"/>
              </a:rPr>
              <a:t>    &lt;</a:t>
            </a:r>
            <a:r>
              <a:rPr lang="en-US" sz="1400">
                <a:solidFill>
                  <a:srgbClr val="FF0000"/>
                </a:solidFill>
                <a:latin typeface="Lucida Console" pitchFamily="49" charset="0"/>
              </a:rPr>
              <a:t>label</a:t>
            </a:r>
            <a:r>
              <a:rPr lang="en-US" sz="1400">
                <a:latin typeface="Lucida Console" pitchFamily="49" charset="0"/>
              </a:rPr>
              <a:t>&gt;Ambient temperature&lt;/label&gt;</a:t>
            </a:r>
          </a:p>
          <a:p>
            <a:r>
              <a:rPr lang="en-US" sz="1400">
                <a:latin typeface="Lucida Console" pitchFamily="49" charset="0"/>
              </a:rPr>
              <a:t>    &lt;</a:t>
            </a:r>
            <a:r>
              <a:rPr lang="en-US" sz="1400">
                <a:solidFill>
                  <a:srgbClr val="FF0000"/>
                </a:solidFill>
                <a:latin typeface="Lucida Console" pitchFamily="49" charset="0"/>
              </a:rPr>
              <a:t>description</a:t>
            </a:r>
            <a:r>
              <a:rPr lang="en-US" sz="1400">
                <a:latin typeface="Lucida Console" pitchFamily="49" charset="0"/>
              </a:rPr>
              <a:t>&gt;This is the temperature in the environment around the device.&lt;/description&gt;</a:t>
            </a:r>
          </a:p>
          <a:p>
            <a:r>
              <a:rPr lang="en-US" sz="1400">
                <a:latin typeface="Lucida Console" pitchFamily="49" charset="0"/>
              </a:rPr>
              <a:t>  &lt;/about&gt;</a:t>
            </a:r>
          </a:p>
          <a:p>
            <a:r>
              <a:rPr lang="en-US" sz="1400">
                <a:latin typeface="Lucida Console" pitchFamily="49" charset="0"/>
              </a:rPr>
              <a:t>  …</a:t>
            </a:r>
          </a:p>
          <a:p>
            <a:r>
              <a:rPr lang="en-US" sz="1400">
                <a:latin typeface="Lucida Console" pitchFamily="49" charset="0"/>
              </a:rPr>
              <a:t>&lt;/number&gt;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2266950"/>
            <a:ext cx="6248400" cy="552450"/>
            <a:chOff x="288" y="1380"/>
            <a:chExt cx="3936" cy="348"/>
          </a:xfrm>
        </p:grpSpPr>
        <p:sp>
          <p:nvSpPr>
            <p:cNvPr id="181256" name="Rectangle 8"/>
            <p:cNvSpPr>
              <a:spLocks noChangeArrowheads="1"/>
            </p:cNvSpPr>
            <p:nvPr/>
          </p:nvSpPr>
          <p:spPr bwMode="auto">
            <a:xfrm>
              <a:off x="2880" y="1584"/>
              <a:ext cx="1344" cy="14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7" name="Rectangle 9"/>
            <p:cNvSpPr>
              <a:spLocks noChangeArrowheads="1"/>
            </p:cNvSpPr>
            <p:nvPr/>
          </p:nvSpPr>
          <p:spPr bwMode="auto">
            <a:xfrm>
              <a:off x="288" y="1392"/>
              <a:ext cx="745" cy="19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1258" name="AutoShape 10"/>
            <p:cNvCxnSpPr>
              <a:cxnSpLocks noChangeShapeType="1"/>
              <a:stCxn id="181257" idx="0"/>
              <a:endCxn id="181256" idx="0"/>
            </p:cNvCxnSpPr>
            <p:nvPr/>
          </p:nvCxnSpPr>
          <p:spPr bwMode="auto">
            <a:xfrm rot="5400000" flipV="1">
              <a:off x="2011" y="30"/>
              <a:ext cx="192" cy="2891"/>
            </a:xfrm>
            <a:prstGeom prst="curvedConnector3">
              <a:avLst>
                <a:gd name="adj1" fmla="val -6875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355600" y="1493838"/>
            <a:ext cx="7294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All objects have an </a:t>
            </a:r>
            <a:r>
              <a:rPr lang="en-US" sz="1600">
                <a:latin typeface="Lucida Console" pitchFamily="49" charset="0"/>
              </a:rPr>
              <a:t>&lt;about&gt;</a:t>
            </a:r>
            <a:r>
              <a:rPr lang="en-US"/>
              <a:t> section with </a:t>
            </a:r>
            <a:r>
              <a:rPr lang="en-US" sz="1600">
                <a:latin typeface="Lucida Console" pitchFamily="49" charset="0"/>
              </a:rPr>
              <a:t>&lt;label&gt;</a:t>
            </a:r>
            <a:r>
              <a:rPr lang="en-US"/>
              <a:t> and </a:t>
            </a:r>
            <a:r>
              <a:rPr lang="en-US" sz="1600">
                <a:latin typeface="Lucida Console" pitchFamily="49" charset="0"/>
              </a:rPr>
              <a:t>&lt;description&gt;</a:t>
            </a:r>
          </a:p>
        </p:txBody>
      </p:sp>
      <p:sp>
        <p:nvSpPr>
          <p:cNvPr id="181260" name="AutoShape 12"/>
          <p:cNvSpPr>
            <a:spLocks noChangeAspect="1" noChangeArrowheads="1"/>
          </p:cNvSpPr>
          <p:nvPr/>
        </p:nvSpPr>
        <p:spPr bwMode="auto">
          <a:xfrm rot="-1815386">
            <a:off x="1905000" y="2743200"/>
            <a:ext cx="192088" cy="384175"/>
          </a:xfrm>
          <a:prstGeom prst="upArrow">
            <a:avLst>
              <a:gd name="adj1" fmla="val 25000"/>
              <a:gd name="adj2" fmla="val 136463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685800" y="2590800"/>
            <a:ext cx="2073275" cy="6492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This is the temperature in the environment around the device.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33425" y="2647950"/>
            <a:ext cx="7753350" cy="628650"/>
            <a:chOff x="462" y="1620"/>
            <a:chExt cx="4884" cy="396"/>
          </a:xfrm>
        </p:grpSpPr>
        <p:sp>
          <p:nvSpPr>
            <p:cNvPr id="181263" name="Freeform 15"/>
            <p:cNvSpPr>
              <a:spLocks/>
            </p:cNvSpPr>
            <p:nvPr/>
          </p:nvSpPr>
          <p:spPr bwMode="auto">
            <a:xfrm>
              <a:off x="2154" y="1728"/>
              <a:ext cx="3192" cy="288"/>
            </a:xfrm>
            <a:custGeom>
              <a:avLst/>
              <a:gdLst/>
              <a:ahLst/>
              <a:cxnLst>
                <a:cxn ang="0">
                  <a:pos x="1112" y="0"/>
                </a:cxn>
                <a:cxn ang="0">
                  <a:pos x="3192" y="0"/>
                </a:cxn>
                <a:cxn ang="0">
                  <a:pos x="3192" y="144"/>
                </a:cxn>
                <a:cxn ang="0">
                  <a:pos x="2031" y="144"/>
                </a:cxn>
                <a:cxn ang="0">
                  <a:pos x="2031" y="288"/>
                </a:cxn>
                <a:cxn ang="0">
                  <a:pos x="977" y="288"/>
                </a:cxn>
                <a:cxn ang="0">
                  <a:pos x="0" y="288"/>
                </a:cxn>
                <a:cxn ang="0">
                  <a:pos x="0" y="144"/>
                </a:cxn>
                <a:cxn ang="0">
                  <a:pos x="1112" y="144"/>
                </a:cxn>
                <a:cxn ang="0">
                  <a:pos x="1112" y="0"/>
                </a:cxn>
              </a:cxnLst>
              <a:rect l="0" t="0" r="r" b="b"/>
              <a:pathLst>
                <a:path w="3192" h="288">
                  <a:moveTo>
                    <a:pt x="1112" y="0"/>
                  </a:moveTo>
                  <a:lnTo>
                    <a:pt x="3192" y="0"/>
                  </a:lnTo>
                  <a:lnTo>
                    <a:pt x="3192" y="144"/>
                  </a:lnTo>
                  <a:lnTo>
                    <a:pt x="2031" y="144"/>
                  </a:lnTo>
                  <a:lnTo>
                    <a:pt x="2031" y="288"/>
                  </a:lnTo>
                  <a:lnTo>
                    <a:pt x="977" y="288"/>
                  </a:lnTo>
                  <a:lnTo>
                    <a:pt x="0" y="288"/>
                  </a:lnTo>
                  <a:lnTo>
                    <a:pt x="0" y="144"/>
                  </a:lnTo>
                  <a:lnTo>
                    <a:pt x="1112" y="144"/>
                  </a:lnTo>
                  <a:lnTo>
                    <a:pt x="1112" y="0"/>
                  </a:lnTo>
                  <a:close/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1264" name="Rectangle 16"/>
            <p:cNvSpPr>
              <a:spLocks noChangeArrowheads="1"/>
            </p:cNvSpPr>
            <p:nvPr/>
          </p:nvSpPr>
          <p:spPr bwMode="auto">
            <a:xfrm>
              <a:off x="462" y="1620"/>
              <a:ext cx="1248" cy="34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1265" name="AutoShape 17"/>
            <p:cNvCxnSpPr>
              <a:cxnSpLocks noChangeShapeType="1"/>
              <a:stCxn id="181264" idx="2"/>
              <a:endCxn id="181263" idx="7"/>
            </p:cNvCxnSpPr>
            <p:nvPr/>
          </p:nvCxnSpPr>
          <p:spPr bwMode="auto">
            <a:xfrm rot="5400000" flipH="1" flipV="1">
              <a:off x="1561" y="1397"/>
              <a:ext cx="106" cy="1056"/>
            </a:xfrm>
            <a:prstGeom prst="curvedConnector4">
              <a:avLst>
                <a:gd name="adj1" fmla="val -230190"/>
                <a:gd name="adj2" fmla="val 80116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</p:cxnSp>
      </p:grpSp>
      <p:sp>
        <p:nvSpPr>
          <p:cNvPr id="181266" name="Text Box 18"/>
          <p:cNvSpPr txBox="1">
            <a:spLocks noChangeArrowheads="1"/>
          </p:cNvSpPr>
          <p:nvPr/>
        </p:nvSpPr>
        <p:spPr bwMode="auto">
          <a:xfrm>
            <a:off x="1524000" y="4267200"/>
            <a:ext cx="914400" cy="6477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900"/>
              <a:t>This is an example that has multiple curves.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409700" y="4095750"/>
            <a:ext cx="4819650" cy="866775"/>
            <a:chOff x="888" y="2580"/>
            <a:chExt cx="3036" cy="546"/>
          </a:xfrm>
        </p:grpSpPr>
        <p:sp>
          <p:nvSpPr>
            <p:cNvPr id="181268" name="Rectangle 20"/>
            <p:cNvSpPr>
              <a:spLocks noChangeArrowheads="1"/>
            </p:cNvSpPr>
            <p:nvPr/>
          </p:nvSpPr>
          <p:spPr bwMode="auto">
            <a:xfrm>
              <a:off x="2868" y="2982"/>
              <a:ext cx="1056" cy="14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9" name="Rectangle 21"/>
            <p:cNvSpPr>
              <a:spLocks noChangeArrowheads="1"/>
            </p:cNvSpPr>
            <p:nvPr/>
          </p:nvSpPr>
          <p:spPr bwMode="auto">
            <a:xfrm>
              <a:off x="888" y="2592"/>
              <a:ext cx="360" cy="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1270" name="AutoShape 22"/>
            <p:cNvCxnSpPr>
              <a:cxnSpLocks noChangeShapeType="1"/>
              <a:stCxn id="181269" idx="0"/>
              <a:endCxn id="181268" idx="0"/>
            </p:cNvCxnSpPr>
            <p:nvPr/>
          </p:nvCxnSpPr>
          <p:spPr bwMode="auto">
            <a:xfrm rot="5400000" flipV="1">
              <a:off x="2037" y="1611"/>
              <a:ext cx="390" cy="2328"/>
            </a:xfrm>
            <a:prstGeom prst="curvedConnector3">
              <a:avLst>
                <a:gd name="adj1" fmla="val -3384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552575" y="4324350"/>
            <a:ext cx="6646863" cy="1101725"/>
            <a:chOff x="978" y="2724"/>
            <a:chExt cx="4187" cy="694"/>
          </a:xfrm>
        </p:grpSpPr>
        <p:sp>
          <p:nvSpPr>
            <p:cNvPr id="181272" name="Freeform 24"/>
            <p:cNvSpPr>
              <a:spLocks/>
            </p:cNvSpPr>
            <p:nvPr/>
          </p:nvSpPr>
          <p:spPr bwMode="auto">
            <a:xfrm>
              <a:off x="2141" y="3132"/>
              <a:ext cx="3024" cy="286"/>
            </a:xfrm>
            <a:custGeom>
              <a:avLst/>
              <a:gdLst/>
              <a:ahLst/>
              <a:cxnLst>
                <a:cxn ang="0">
                  <a:pos x="1143" y="0"/>
                </a:cxn>
                <a:cxn ang="0">
                  <a:pos x="3024" y="5"/>
                </a:cxn>
                <a:cxn ang="0">
                  <a:pos x="3024" y="149"/>
                </a:cxn>
                <a:cxn ang="0">
                  <a:pos x="1202" y="136"/>
                </a:cxn>
                <a:cxn ang="0">
                  <a:pos x="1071" y="286"/>
                </a:cxn>
                <a:cxn ang="0">
                  <a:pos x="6" y="280"/>
                </a:cxn>
                <a:cxn ang="0">
                  <a:pos x="0" y="117"/>
                </a:cxn>
                <a:cxn ang="0">
                  <a:pos x="1077" y="124"/>
                </a:cxn>
                <a:cxn ang="0">
                  <a:pos x="1143" y="0"/>
                </a:cxn>
              </a:cxnLst>
              <a:rect l="0" t="0" r="r" b="b"/>
              <a:pathLst>
                <a:path w="3024" h="286">
                  <a:moveTo>
                    <a:pt x="1143" y="0"/>
                  </a:moveTo>
                  <a:lnTo>
                    <a:pt x="3024" y="5"/>
                  </a:lnTo>
                  <a:lnTo>
                    <a:pt x="3024" y="149"/>
                  </a:lnTo>
                  <a:lnTo>
                    <a:pt x="1202" y="136"/>
                  </a:lnTo>
                  <a:lnTo>
                    <a:pt x="1071" y="286"/>
                  </a:lnTo>
                  <a:lnTo>
                    <a:pt x="6" y="280"/>
                  </a:lnTo>
                  <a:lnTo>
                    <a:pt x="0" y="117"/>
                  </a:lnTo>
                  <a:lnTo>
                    <a:pt x="1077" y="124"/>
                  </a:lnTo>
                  <a:lnTo>
                    <a:pt x="1143" y="0"/>
                  </a:lnTo>
                  <a:close/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1273" name="Rectangle 25"/>
            <p:cNvSpPr>
              <a:spLocks noChangeArrowheads="1"/>
            </p:cNvSpPr>
            <p:nvPr/>
          </p:nvSpPr>
          <p:spPr bwMode="auto">
            <a:xfrm>
              <a:off x="978" y="2724"/>
              <a:ext cx="528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1274" name="AutoShape 26"/>
            <p:cNvCxnSpPr>
              <a:cxnSpLocks noChangeShapeType="1"/>
              <a:stCxn id="181273" idx="2"/>
              <a:endCxn id="181272" idx="6"/>
            </p:cNvCxnSpPr>
            <p:nvPr/>
          </p:nvCxnSpPr>
          <p:spPr bwMode="auto">
            <a:xfrm rot="16200000" flipH="1">
              <a:off x="1597" y="2717"/>
              <a:ext cx="177" cy="887"/>
            </a:xfrm>
            <a:prstGeom prst="curvedConnector2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7.40741E-7 C -0.01094 -0.00162 -0.04913 -0.0007 -0.06354 -0.00903 C -0.07778 -0.01736 -0.08108 -0.0419 -0.08542 -0.05023 " pathEditMode="relative" rAng="0" ptsTypes="aaa">
                                      <p:cBhvr>
                                        <p:cTn id="12" dur="1000" fill="hold"/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1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 animBg="1"/>
      <p:bldP spid="181260" grpId="0" animBg="1"/>
      <p:bldP spid="181260" grpId="1" animBg="1"/>
      <p:bldP spid="181261" grpId="0" animBg="1"/>
      <p:bldP spid="1812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&lt;number&gt;</a:t>
            </a:r>
          </a:p>
        </p:txBody>
      </p:sp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1952625"/>
            <a:ext cx="21526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2819400" y="1952625"/>
            <a:ext cx="5867400" cy="4143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400">
                <a:latin typeface="Lucida Console" pitchFamily="49" charset="0"/>
              </a:rPr>
              <a:t>&lt;number id="vsweep"&gt;</a:t>
            </a:r>
          </a:p>
          <a:p>
            <a:r>
              <a:rPr lang="en-US" sz="1400">
                <a:latin typeface="Lucida Console" pitchFamily="49" charset="0"/>
              </a:rPr>
              <a:t>  &lt;about&gt;</a:t>
            </a:r>
          </a:p>
          <a:p>
            <a:r>
              <a:rPr lang="en-US" sz="1400">
                <a:latin typeface="Lucida Console" pitchFamily="49" charset="0"/>
              </a:rPr>
              <a:t>    &lt;label&gt;Voltage Sweep +/-&lt;/label&gt;</a:t>
            </a:r>
          </a:p>
          <a:p>
            <a:r>
              <a:rPr lang="en-US" sz="1400">
                <a:latin typeface="Lucida Console" pitchFamily="49" charset="0"/>
              </a:rPr>
              <a:t>    &lt;description&gt;This determines the voltage sweep used to obtain results from the model.&lt;/description&gt;</a:t>
            </a:r>
          </a:p>
          <a:p>
            <a:r>
              <a:rPr lang="en-US" sz="1400">
                <a:latin typeface="Lucida Console" pitchFamily="49" charset="0"/>
              </a:rPr>
              <a:t>    &lt;icon&gt;</a:t>
            </a:r>
          </a:p>
          <a:p>
            <a:r>
              <a:rPr lang="en-US" sz="1400">
                <a:latin typeface="Lucida Console" pitchFamily="49" charset="0"/>
              </a:rPr>
              <a:t>R0lGODlhGgASAKEBAAAAAP///////////yH+FUNyZWF0ZWQgd2l0aCBUaGUgR0lNUAAh+QQBCgAB</a:t>
            </a:r>
          </a:p>
          <a:p>
            <a:r>
              <a:rPr lang="en-US" sz="1400">
                <a:latin typeface="Lucida Console" pitchFamily="49" charset="0"/>
              </a:rPr>
              <a:t>ACwAAAAAGgASAAACLoyPqcvtD8CRj8VZrYw8h/tRn2eA4Eiaosa1qttC1EmW81qrtbYvdG8DCodE</a:t>
            </a:r>
          </a:p>
          <a:p>
            <a:r>
              <a:rPr lang="en-US" sz="1400">
                <a:latin typeface="Lucida Console" pitchFamily="49" charset="0"/>
              </a:rPr>
              <a:t>RQEAOw==</a:t>
            </a:r>
          </a:p>
          <a:p>
            <a:r>
              <a:rPr lang="en-US" sz="1400">
                <a:latin typeface="Lucida Console" pitchFamily="49" charset="0"/>
              </a:rPr>
              <a:t>    &lt;/icon&gt;</a:t>
            </a:r>
          </a:p>
          <a:p>
            <a:r>
              <a:rPr lang="en-US" sz="1400">
                <a:latin typeface="Lucida Console" pitchFamily="49" charset="0"/>
              </a:rPr>
              <a:t>  &lt;/about&gt;</a:t>
            </a:r>
          </a:p>
          <a:p>
            <a:r>
              <a:rPr lang="en-US" sz="1400">
                <a:latin typeface="Lucida Console" pitchFamily="49" charset="0"/>
              </a:rPr>
              <a:t>  &lt;units&gt;V&lt;/units&gt;</a:t>
            </a:r>
          </a:p>
          <a:p>
            <a:r>
              <a:rPr lang="en-US" sz="1400">
                <a:latin typeface="Lucida Console" pitchFamily="49" charset="0"/>
              </a:rPr>
              <a:t>  &lt;min&gt;0V&lt;/min&gt;</a:t>
            </a:r>
          </a:p>
          <a:p>
            <a:r>
              <a:rPr lang="en-US" sz="1400">
                <a:latin typeface="Lucida Console" pitchFamily="49" charset="0"/>
              </a:rPr>
              <a:t>  &lt;max&gt;10V&lt;/max&gt;</a:t>
            </a:r>
          </a:p>
          <a:p>
            <a:r>
              <a:rPr lang="en-US" sz="1400">
                <a:latin typeface="Lucida Console" pitchFamily="49" charset="0"/>
              </a:rPr>
              <a:t>  &lt;color&gt;purple&lt;/color&gt;</a:t>
            </a:r>
          </a:p>
          <a:p>
            <a:r>
              <a:rPr lang="en-US" sz="1400">
                <a:latin typeface="Lucida Console" pitchFamily="49" charset="0"/>
              </a:rPr>
              <a:t>  &lt;default&gt;4V&lt;/default&gt;</a:t>
            </a:r>
          </a:p>
          <a:p>
            <a:r>
              <a:rPr lang="en-US" sz="1400">
                <a:latin typeface="Lucida Console" pitchFamily="49" charset="0"/>
              </a:rPr>
              <a:t>&lt;/number&gt;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52600" y="2333625"/>
            <a:ext cx="990600" cy="2057400"/>
            <a:chOff x="1056" y="1248"/>
            <a:chExt cx="624" cy="1296"/>
          </a:xfrm>
        </p:grpSpPr>
        <p:sp>
          <p:nvSpPr>
            <p:cNvPr id="182278" name="AutoShape 6"/>
            <p:cNvSpPr>
              <a:spLocks/>
            </p:cNvSpPr>
            <p:nvPr/>
          </p:nvSpPr>
          <p:spPr bwMode="auto">
            <a:xfrm>
              <a:off x="1632" y="1824"/>
              <a:ext cx="48" cy="720"/>
            </a:xfrm>
            <a:prstGeom prst="leftBracket">
              <a:avLst>
                <a:gd name="adj" fmla="val 12500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2279" name="AutoShape 7"/>
            <p:cNvCxnSpPr>
              <a:cxnSpLocks noChangeShapeType="1"/>
              <a:stCxn id="182278" idx="1"/>
            </p:cNvCxnSpPr>
            <p:nvPr/>
          </p:nvCxnSpPr>
          <p:spPr bwMode="auto">
            <a:xfrm rot="10800000">
              <a:off x="1056" y="1248"/>
              <a:ext cx="576" cy="936"/>
            </a:xfrm>
            <a:prstGeom prst="curvedConnector2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876800" y="4695825"/>
            <a:ext cx="3295650" cy="304800"/>
            <a:chOff x="3024" y="2736"/>
            <a:chExt cx="2076" cy="192"/>
          </a:xfrm>
        </p:grpSpPr>
        <p:sp>
          <p:nvSpPr>
            <p:cNvPr id="182281" name="Line 9"/>
            <p:cNvSpPr>
              <a:spLocks noChangeShapeType="1"/>
            </p:cNvSpPr>
            <p:nvPr/>
          </p:nvSpPr>
          <p:spPr bwMode="auto">
            <a:xfrm flipH="1">
              <a:off x="3024" y="2844"/>
              <a:ext cx="76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282" name="Text Box 10"/>
            <p:cNvSpPr txBox="1">
              <a:spLocks noChangeArrowheads="1"/>
            </p:cNvSpPr>
            <p:nvPr/>
          </p:nvSpPr>
          <p:spPr bwMode="auto">
            <a:xfrm>
              <a:off x="3792" y="2736"/>
              <a:ext cx="13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Optional system of units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953000" y="4981575"/>
            <a:ext cx="3081338" cy="381000"/>
            <a:chOff x="3072" y="2916"/>
            <a:chExt cx="1941" cy="240"/>
          </a:xfrm>
        </p:grpSpPr>
        <p:sp>
          <p:nvSpPr>
            <p:cNvPr id="182284" name="AutoShape 12"/>
            <p:cNvSpPr>
              <a:spLocks/>
            </p:cNvSpPr>
            <p:nvPr/>
          </p:nvSpPr>
          <p:spPr bwMode="auto">
            <a:xfrm flipH="1">
              <a:off x="3072" y="2916"/>
              <a:ext cx="48" cy="240"/>
            </a:xfrm>
            <a:prstGeom prst="leftBracket">
              <a:avLst>
                <a:gd name="adj" fmla="val 9375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5" name="Text Box 13"/>
            <p:cNvSpPr txBox="1">
              <a:spLocks noChangeArrowheads="1"/>
            </p:cNvSpPr>
            <p:nvPr/>
          </p:nvSpPr>
          <p:spPr bwMode="auto">
            <a:xfrm>
              <a:off x="3792" y="2946"/>
              <a:ext cx="12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Constrain input values</a:t>
              </a:r>
            </a:p>
          </p:txBody>
        </p:sp>
        <p:sp>
          <p:nvSpPr>
            <p:cNvPr id="182286" name="Line 14"/>
            <p:cNvSpPr>
              <a:spLocks noChangeShapeType="1"/>
            </p:cNvSpPr>
            <p:nvPr/>
          </p:nvSpPr>
          <p:spPr bwMode="auto">
            <a:xfrm flipH="1">
              <a:off x="3120" y="3036"/>
              <a:ext cx="67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410200" y="5572125"/>
            <a:ext cx="2752725" cy="304800"/>
            <a:chOff x="3360" y="3288"/>
            <a:chExt cx="1734" cy="192"/>
          </a:xfrm>
        </p:grpSpPr>
        <p:sp>
          <p:nvSpPr>
            <p:cNvPr id="182288" name="Text Box 16"/>
            <p:cNvSpPr txBox="1">
              <a:spLocks noChangeArrowheads="1"/>
            </p:cNvSpPr>
            <p:nvPr/>
          </p:nvSpPr>
          <p:spPr bwMode="auto">
            <a:xfrm>
              <a:off x="3792" y="3288"/>
              <a:ext cx="1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Start with this by default</a:t>
              </a:r>
            </a:p>
          </p:txBody>
        </p:sp>
        <p:sp>
          <p:nvSpPr>
            <p:cNvPr id="182289" name="Line 17"/>
            <p:cNvSpPr>
              <a:spLocks noChangeShapeType="1"/>
            </p:cNvSpPr>
            <p:nvPr/>
          </p:nvSpPr>
          <p:spPr bwMode="auto">
            <a:xfrm flipH="1">
              <a:off x="3360" y="3390"/>
              <a:ext cx="43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2290" name="Arc 18"/>
          <p:cNvSpPr>
            <a:spLocks/>
          </p:cNvSpPr>
          <p:nvPr/>
        </p:nvSpPr>
        <p:spPr bwMode="auto">
          <a:xfrm flipH="1" flipV="1">
            <a:off x="1676400" y="2333625"/>
            <a:ext cx="1371600" cy="3200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91" name="Text Box 19"/>
          <p:cNvSpPr txBox="1">
            <a:spLocks noChangeArrowheads="1"/>
          </p:cNvSpPr>
          <p:nvPr/>
        </p:nvSpPr>
        <p:spPr bwMode="auto">
          <a:xfrm>
            <a:off x="950913" y="5229225"/>
            <a:ext cx="1455737" cy="730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Optional color is</a:t>
            </a:r>
          </a:p>
          <a:p>
            <a:r>
              <a:rPr lang="en-US" sz="1400">
                <a:solidFill>
                  <a:schemeClr val="accent2"/>
                </a:solidFill>
              </a:rPr>
              <a:t>used if min/max</a:t>
            </a:r>
          </a:p>
          <a:p>
            <a:r>
              <a:rPr lang="en-US" sz="1400">
                <a:solidFill>
                  <a:schemeClr val="accent2"/>
                </a:solidFill>
              </a:rPr>
              <a:t>values are set</a:t>
            </a:r>
          </a:p>
        </p:txBody>
      </p:sp>
      <p:sp>
        <p:nvSpPr>
          <p:cNvPr id="182292" name="Text Box 20"/>
          <p:cNvSpPr txBox="1">
            <a:spLocks noChangeArrowheads="1"/>
          </p:cNvSpPr>
          <p:nvPr/>
        </p:nvSpPr>
        <p:spPr bwMode="auto">
          <a:xfrm>
            <a:off x="838200" y="2714625"/>
            <a:ext cx="1641475" cy="730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Optional base-64</a:t>
            </a:r>
          </a:p>
          <a:p>
            <a:r>
              <a:rPr lang="en-US" sz="1400">
                <a:solidFill>
                  <a:schemeClr val="accent2"/>
                </a:solidFill>
              </a:rPr>
              <a:t>(mime) encoded</a:t>
            </a:r>
          </a:p>
          <a:p>
            <a:r>
              <a:rPr lang="en-US" sz="1400">
                <a:solidFill>
                  <a:schemeClr val="accent2"/>
                </a:solidFill>
              </a:rPr>
              <a:t>GIF image for icon</a:t>
            </a:r>
          </a:p>
        </p:txBody>
      </p:sp>
      <p:sp>
        <p:nvSpPr>
          <p:cNvPr id="182293" name="Text Box 21"/>
          <p:cNvSpPr txBox="1">
            <a:spLocks noChangeArrowheads="1"/>
          </p:cNvSpPr>
          <p:nvPr/>
        </p:nvSpPr>
        <p:spPr bwMode="auto">
          <a:xfrm>
            <a:off x="304800" y="1438275"/>
            <a:ext cx="337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Real number with optional units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8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90" grpId="0" animBg="1"/>
      <p:bldP spid="182291" grpId="0" animBg="1"/>
      <p:bldP spid="1822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2"/>
          <p:cNvSpPr txBox="1">
            <a:spLocks noChangeArrowheads="1"/>
          </p:cNvSpPr>
          <p:nvPr/>
        </p:nvSpPr>
        <p:spPr bwMode="auto">
          <a:xfrm>
            <a:off x="885825" y="4467225"/>
            <a:ext cx="1878013" cy="730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Presets create a</a:t>
            </a:r>
          </a:p>
          <a:p>
            <a:r>
              <a:rPr lang="en-US" sz="1400">
                <a:solidFill>
                  <a:schemeClr val="accent2"/>
                </a:solidFill>
              </a:rPr>
              <a:t>little drop-down menu</a:t>
            </a:r>
          </a:p>
          <a:p>
            <a:r>
              <a:rPr lang="en-US" sz="1400">
                <a:solidFill>
                  <a:schemeClr val="accent2"/>
                </a:solidFill>
              </a:rPr>
              <a:t>of common choices</a:t>
            </a:r>
          </a:p>
        </p:txBody>
      </p:sp>
      <p:pic>
        <p:nvPicPr>
          <p:cNvPr id="183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575" y="1952625"/>
            <a:ext cx="2200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&lt;number&gt;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2819400" y="1952625"/>
            <a:ext cx="5867400" cy="4143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400">
                <a:latin typeface="Lucida Console" pitchFamily="49" charset="0"/>
              </a:rPr>
              <a:t>&lt;number id="temperature"&gt;</a:t>
            </a:r>
          </a:p>
          <a:p>
            <a:r>
              <a:rPr lang="en-US" sz="1400">
                <a:latin typeface="Lucida Console" pitchFamily="49" charset="0"/>
              </a:rPr>
              <a:t>  &lt;about&gt;</a:t>
            </a:r>
          </a:p>
          <a:p>
            <a:r>
              <a:rPr lang="en-US" sz="1400">
                <a:latin typeface="Lucida Console" pitchFamily="49" charset="0"/>
              </a:rPr>
              <a:t>    &lt;label&gt;Ambient temperature&lt;/label&gt;</a:t>
            </a:r>
          </a:p>
          <a:p>
            <a:r>
              <a:rPr lang="en-US" sz="1400">
                <a:latin typeface="Lucida Console" pitchFamily="49" charset="0"/>
              </a:rPr>
              <a:t>    &lt;description&gt;This is the temperature in the environment around the device.&lt;/description&gt;</a:t>
            </a:r>
          </a:p>
          <a:p>
            <a:r>
              <a:rPr lang="en-US" sz="1400">
                <a:latin typeface="Lucida Console" pitchFamily="49" charset="0"/>
              </a:rPr>
              <a:t>  &lt;/about&gt;</a:t>
            </a:r>
          </a:p>
          <a:p>
            <a:r>
              <a:rPr lang="en-US" sz="1400">
                <a:latin typeface="Lucida Console" pitchFamily="49" charset="0"/>
              </a:rPr>
              <a:t>  &lt;units&gt;K&lt;/units&gt;</a:t>
            </a:r>
          </a:p>
          <a:p>
            <a:r>
              <a:rPr lang="en-US" sz="1400">
                <a:latin typeface="Lucida Console" pitchFamily="49" charset="0"/>
              </a:rPr>
              <a:t>  &lt;min&gt;50K&lt;/min&gt;</a:t>
            </a:r>
          </a:p>
          <a:p>
            <a:r>
              <a:rPr lang="en-US" sz="1400">
                <a:latin typeface="Lucida Console" pitchFamily="49" charset="0"/>
              </a:rPr>
              <a:t>  &lt;max&gt;1000K&lt;/max&gt;</a:t>
            </a:r>
          </a:p>
          <a:p>
            <a:r>
              <a:rPr lang="en-US" sz="1400">
                <a:latin typeface="Lucida Console" pitchFamily="49" charset="0"/>
              </a:rPr>
              <a:t>  &lt;default&gt;300K&lt;/default&gt;</a:t>
            </a:r>
          </a:p>
          <a:p>
            <a:r>
              <a:rPr lang="en-US" sz="1400">
                <a:latin typeface="Lucida Console" pitchFamily="49" charset="0"/>
              </a:rPr>
              <a:t>  &lt;preset&gt;</a:t>
            </a:r>
          </a:p>
          <a:p>
            <a:r>
              <a:rPr lang="en-US" sz="1400">
                <a:latin typeface="Lucida Console" pitchFamily="49" charset="0"/>
              </a:rPr>
              <a:t>    &lt;value&gt;300K&lt;/value&gt;</a:t>
            </a:r>
          </a:p>
          <a:p>
            <a:r>
              <a:rPr lang="en-US" sz="1400">
                <a:latin typeface="Lucida Console" pitchFamily="49" charset="0"/>
              </a:rPr>
              <a:t>    &lt;label&gt;300K (room temperature)&lt;/label&gt;</a:t>
            </a:r>
          </a:p>
          <a:p>
            <a:r>
              <a:rPr lang="en-US" sz="1400">
                <a:latin typeface="Lucida Console" pitchFamily="49" charset="0"/>
              </a:rPr>
              <a:t>  &lt;/preset&gt;</a:t>
            </a:r>
          </a:p>
          <a:p>
            <a:r>
              <a:rPr lang="en-US" sz="1400">
                <a:latin typeface="Lucida Console" pitchFamily="49" charset="0"/>
              </a:rPr>
              <a:t>  &lt;preset&gt;</a:t>
            </a:r>
          </a:p>
          <a:p>
            <a:r>
              <a:rPr lang="en-US" sz="1400">
                <a:latin typeface="Lucida Console" pitchFamily="49" charset="0"/>
              </a:rPr>
              <a:t>    &lt;value&gt;77K&lt;/value&gt;</a:t>
            </a:r>
          </a:p>
          <a:p>
            <a:r>
              <a:rPr lang="en-US" sz="1400">
                <a:latin typeface="Lucida Console" pitchFamily="49" charset="0"/>
              </a:rPr>
              <a:t>    &lt;label&gt;77K (liquid nitrogen)&lt;/label&gt;</a:t>
            </a:r>
          </a:p>
          <a:p>
            <a:r>
              <a:rPr lang="en-US" sz="1400">
                <a:latin typeface="Lucida Console" pitchFamily="49" charset="0"/>
              </a:rPr>
              <a:t>  &lt;/preset&gt;</a:t>
            </a:r>
          </a:p>
          <a:p>
            <a:r>
              <a:rPr lang="en-US" sz="1400">
                <a:latin typeface="Lucida Console" pitchFamily="49" charset="0"/>
              </a:rPr>
              <a:t>&lt;/number&gt;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490788" y="2333625"/>
            <a:ext cx="557212" cy="3429000"/>
            <a:chOff x="1509" y="1282"/>
            <a:chExt cx="363" cy="2126"/>
          </a:xfrm>
        </p:grpSpPr>
        <p:sp>
          <p:nvSpPr>
            <p:cNvPr id="183303" name="AutoShape 7"/>
            <p:cNvSpPr>
              <a:spLocks/>
            </p:cNvSpPr>
            <p:nvPr/>
          </p:nvSpPr>
          <p:spPr bwMode="auto">
            <a:xfrm>
              <a:off x="1824" y="2448"/>
              <a:ext cx="48" cy="960"/>
            </a:xfrm>
            <a:prstGeom prst="leftBracket">
              <a:avLst>
                <a:gd name="adj" fmla="val 7713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3304" name="AutoShape 8"/>
            <p:cNvCxnSpPr>
              <a:cxnSpLocks noChangeShapeType="1"/>
              <a:stCxn id="183303" idx="1"/>
            </p:cNvCxnSpPr>
            <p:nvPr/>
          </p:nvCxnSpPr>
          <p:spPr bwMode="auto">
            <a:xfrm rot="10800000">
              <a:off x="1509" y="1282"/>
              <a:ext cx="315" cy="1646"/>
            </a:xfrm>
            <a:prstGeom prst="curvedConnector2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83305" name="Arc 9"/>
          <p:cNvSpPr>
            <a:spLocks/>
          </p:cNvSpPr>
          <p:nvPr/>
        </p:nvSpPr>
        <p:spPr bwMode="auto">
          <a:xfrm flipH="1" flipV="1">
            <a:off x="1752600" y="2333625"/>
            <a:ext cx="1295400" cy="1066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609600" y="2867025"/>
            <a:ext cx="1738313" cy="730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Temperature gauge</a:t>
            </a:r>
          </a:p>
          <a:p>
            <a:r>
              <a:rPr lang="en-US" sz="1400">
                <a:solidFill>
                  <a:schemeClr val="accent2"/>
                </a:solidFill>
              </a:rPr>
              <a:t>appears if units are</a:t>
            </a:r>
          </a:p>
          <a:p>
            <a:r>
              <a:rPr lang="en-US" sz="1400">
                <a:solidFill>
                  <a:schemeClr val="accent2"/>
                </a:solidFill>
              </a:rPr>
              <a:t>for temperature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304800" y="1438275"/>
            <a:ext cx="337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Real number with optional units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animBg="1"/>
      <p:bldP spid="183305" grpId="0" animBg="1"/>
      <p:bldP spid="1833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&lt;integer&gt;</a:t>
            </a: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2743200" y="1981200"/>
            <a:ext cx="5867400" cy="2228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400">
                <a:latin typeface="Lucida Console" pitchFamily="49" charset="0"/>
              </a:rPr>
              <a:t>&lt;integer id="points"&gt;</a:t>
            </a:r>
          </a:p>
          <a:p>
            <a:r>
              <a:rPr lang="en-US" sz="1400">
                <a:latin typeface="Lucida Console" pitchFamily="49" charset="0"/>
              </a:rPr>
              <a:t>  &lt;about&gt;</a:t>
            </a:r>
          </a:p>
          <a:p>
            <a:r>
              <a:rPr lang="en-US" sz="1400">
                <a:latin typeface="Lucida Console" pitchFamily="49" charset="0"/>
              </a:rPr>
              <a:t>    &lt;label&gt;Grid points&lt;/label&gt;</a:t>
            </a:r>
          </a:p>
          <a:p>
            <a:r>
              <a:rPr lang="en-US" sz="1400">
                <a:latin typeface="Lucida Console" pitchFamily="49" charset="0"/>
              </a:rPr>
              <a:t>    &lt;description&gt;Number of nodes used in the simulation mesh.&lt;/description&gt;</a:t>
            </a:r>
          </a:p>
          <a:p>
            <a:r>
              <a:rPr lang="en-US" sz="1400">
                <a:latin typeface="Lucida Console" pitchFamily="49" charset="0"/>
              </a:rPr>
              <a:t>  &lt;/about&gt;</a:t>
            </a:r>
          </a:p>
          <a:p>
            <a:r>
              <a:rPr lang="en-US" sz="1400">
                <a:latin typeface="Lucida Console" pitchFamily="49" charset="0"/>
              </a:rPr>
              <a:t>  &lt;min&gt;10&lt;/min&gt;</a:t>
            </a:r>
          </a:p>
          <a:p>
            <a:r>
              <a:rPr lang="en-US" sz="1400">
                <a:latin typeface="Lucida Console" pitchFamily="49" charset="0"/>
              </a:rPr>
              <a:t>  &lt;max&gt;1000&lt;/max&gt;</a:t>
            </a:r>
          </a:p>
          <a:p>
            <a:r>
              <a:rPr lang="en-US" sz="1400">
                <a:latin typeface="Lucida Console" pitchFamily="49" charset="0"/>
              </a:rPr>
              <a:t>  &lt;default&gt;100&lt;/default&gt;</a:t>
            </a:r>
          </a:p>
          <a:p>
            <a:r>
              <a:rPr lang="en-US" sz="1400">
                <a:latin typeface="Lucida Console" pitchFamily="49" charset="0"/>
              </a:rPr>
              <a:t>&lt;/integer&gt;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48250" y="3295650"/>
            <a:ext cx="3081338" cy="381000"/>
            <a:chOff x="3072" y="2916"/>
            <a:chExt cx="1941" cy="240"/>
          </a:xfrm>
        </p:grpSpPr>
        <p:sp>
          <p:nvSpPr>
            <p:cNvPr id="184325" name="AutoShape 5"/>
            <p:cNvSpPr>
              <a:spLocks/>
            </p:cNvSpPr>
            <p:nvPr/>
          </p:nvSpPr>
          <p:spPr bwMode="auto">
            <a:xfrm flipH="1">
              <a:off x="3072" y="2916"/>
              <a:ext cx="48" cy="240"/>
            </a:xfrm>
            <a:prstGeom prst="leftBracket">
              <a:avLst>
                <a:gd name="adj" fmla="val 9375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6" name="Text Box 6"/>
            <p:cNvSpPr txBox="1">
              <a:spLocks noChangeArrowheads="1"/>
            </p:cNvSpPr>
            <p:nvPr/>
          </p:nvSpPr>
          <p:spPr bwMode="auto">
            <a:xfrm>
              <a:off x="3792" y="2946"/>
              <a:ext cx="12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Constrain input values</a:t>
              </a:r>
            </a:p>
          </p:txBody>
        </p:sp>
        <p:sp>
          <p:nvSpPr>
            <p:cNvPr id="184327" name="Line 7"/>
            <p:cNvSpPr>
              <a:spLocks noChangeShapeType="1"/>
            </p:cNvSpPr>
            <p:nvPr/>
          </p:nvSpPr>
          <p:spPr bwMode="auto">
            <a:xfrm flipH="1">
              <a:off x="3120" y="3036"/>
              <a:ext cx="67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505450" y="3686175"/>
            <a:ext cx="2752725" cy="304800"/>
            <a:chOff x="3360" y="3288"/>
            <a:chExt cx="1734" cy="192"/>
          </a:xfrm>
        </p:grpSpPr>
        <p:sp>
          <p:nvSpPr>
            <p:cNvPr id="184329" name="Text Box 9"/>
            <p:cNvSpPr txBox="1">
              <a:spLocks noChangeArrowheads="1"/>
            </p:cNvSpPr>
            <p:nvPr/>
          </p:nvSpPr>
          <p:spPr bwMode="auto">
            <a:xfrm>
              <a:off x="3792" y="3288"/>
              <a:ext cx="1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Start with this by default</a:t>
              </a:r>
            </a:p>
          </p:txBody>
        </p:sp>
        <p:sp>
          <p:nvSpPr>
            <p:cNvPr id="184330" name="Line 10"/>
            <p:cNvSpPr>
              <a:spLocks noChangeShapeType="1"/>
            </p:cNvSpPr>
            <p:nvPr/>
          </p:nvSpPr>
          <p:spPr bwMode="auto">
            <a:xfrm flipH="1">
              <a:off x="3360" y="3390"/>
              <a:ext cx="43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433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1981200"/>
            <a:ext cx="1390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32" name="Line 12"/>
          <p:cNvSpPr>
            <a:spLocks noChangeShapeType="1"/>
          </p:cNvSpPr>
          <p:nvPr/>
        </p:nvSpPr>
        <p:spPr bwMode="auto">
          <a:xfrm flipV="1">
            <a:off x="1695450" y="2343150"/>
            <a:ext cx="0" cy="228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523875" y="2581275"/>
            <a:ext cx="150495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Buttons to adjust</a:t>
            </a:r>
          </a:p>
          <a:p>
            <a:r>
              <a:rPr lang="en-US" sz="1400">
                <a:solidFill>
                  <a:schemeClr val="accent2"/>
                </a:solidFill>
              </a:rPr>
              <a:t>value up/down</a:t>
            </a:r>
          </a:p>
        </p:txBody>
      </p: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304800" y="1438275"/>
            <a:ext cx="516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Like a &lt;number&gt;, but accepts only integer values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&lt;boolean&gt;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2743200" y="1952625"/>
            <a:ext cx="5867400" cy="2016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400">
                <a:latin typeface="Lucida Console" pitchFamily="49" charset="0"/>
              </a:rPr>
              <a:t> &lt;boolean id="iimodel"&gt;</a:t>
            </a:r>
          </a:p>
          <a:p>
            <a:r>
              <a:rPr lang="en-US" sz="1400">
                <a:latin typeface="Lucida Console" pitchFamily="49" charset="0"/>
              </a:rPr>
              <a:t>    &lt;about&gt;</a:t>
            </a:r>
          </a:p>
          <a:p>
            <a:r>
              <a:rPr lang="en-US" sz="1400">
                <a:latin typeface="Lucida Console" pitchFamily="49" charset="0"/>
              </a:rPr>
              <a:t>      &lt;label&gt;Impact Ionization Model&lt;/label&gt;</a:t>
            </a:r>
          </a:p>
          <a:p>
            <a:r>
              <a:rPr lang="en-US" sz="1400">
                <a:latin typeface="Lucida Console" pitchFamily="49" charset="0"/>
              </a:rPr>
              <a:t>      &lt;description&gt;Used to enable/disable the effects of impact ionization on the mobility model.&lt;/description&gt;</a:t>
            </a:r>
          </a:p>
          <a:p>
            <a:r>
              <a:rPr lang="en-US" sz="1400">
                <a:latin typeface="Lucida Console" pitchFamily="49" charset="0"/>
              </a:rPr>
              <a:t>    &lt;/about&gt;</a:t>
            </a:r>
          </a:p>
          <a:p>
            <a:r>
              <a:rPr lang="en-US" sz="1400">
                <a:latin typeface="Lucida Console" pitchFamily="49" charset="0"/>
              </a:rPr>
              <a:t>    &lt;default&gt;yes&lt;/default&gt;</a:t>
            </a:r>
          </a:p>
          <a:p>
            <a:r>
              <a:rPr lang="en-US" sz="1400">
                <a:latin typeface="Lucida Console" pitchFamily="49" charset="0"/>
              </a:rPr>
              <a:t>  &lt;/boolean&gt;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67375" y="3438525"/>
            <a:ext cx="2752725" cy="304800"/>
            <a:chOff x="3360" y="3288"/>
            <a:chExt cx="1734" cy="192"/>
          </a:xfrm>
        </p:grpSpPr>
        <p:sp>
          <p:nvSpPr>
            <p:cNvPr id="185349" name="Text Box 5"/>
            <p:cNvSpPr txBox="1">
              <a:spLocks noChangeArrowheads="1"/>
            </p:cNvSpPr>
            <p:nvPr/>
          </p:nvSpPr>
          <p:spPr bwMode="auto">
            <a:xfrm>
              <a:off x="3792" y="3288"/>
              <a:ext cx="1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Start with this by default</a:t>
              </a:r>
            </a:p>
          </p:txBody>
        </p:sp>
        <p:sp>
          <p:nvSpPr>
            <p:cNvPr id="185350" name="Line 6"/>
            <p:cNvSpPr>
              <a:spLocks noChangeShapeType="1"/>
            </p:cNvSpPr>
            <p:nvPr/>
          </p:nvSpPr>
          <p:spPr bwMode="auto">
            <a:xfrm flipH="1">
              <a:off x="3360" y="3390"/>
              <a:ext cx="43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304800" y="143827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Simple on/off value</a:t>
            </a:r>
          </a:p>
        </p:txBody>
      </p:sp>
      <p:pic>
        <p:nvPicPr>
          <p:cNvPr id="185353" name="Picture 9" descr="zoo_boole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62150"/>
            <a:ext cx="2009775" cy="4000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1981200"/>
            <a:ext cx="2066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&lt;choice&gt;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2743200" y="1981200"/>
            <a:ext cx="5867400" cy="3930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400">
                <a:latin typeface="Lucida Console" pitchFamily="49" charset="0"/>
              </a:rPr>
              <a:t>&lt;choice id="stats"&gt;</a:t>
            </a:r>
          </a:p>
          <a:p>
            <a:r>
              <a:rPr lang="en-US" sz="1400">
                <a:latin typeface="Lucida Console" pitchFamily="49" charset="0"/>
              </a:rPr>
              <a:t>  &lt;about&gt;</a:t>
            </a:r>
          </a:p>
          <a:p>
            <a:r>
              <a:rPr lang="en-US" sz="1400">
                <a:latin typeface="Lucida Console" pitchFamily="49" charset="0"/>
              </a:rPr>
              <a:t>    &lt;label&gt;Carrier Statistics&lt;/label&gt;</a:t>
            </a:r>
          </a:p>
          <a:p>
            <a:r>
              <a:rPr lang="en-US" sz="1400">
                <a:latin typeface="Lucida Console" pitchFamily="49" charset="0"/>
              </a:rPr>
              <a:t>    &lt;description&gt;Determines the model…&lt;/description&gt;</a:t>
            </a:r>
          </a:p>
          <a:p>
            <a:r>
              <a:rPr lang="en-US" sz="1400">
                <a:latin typeface="Lucida Console" pitchFamily="49" charset="0"/>
              </a:rPr>
              <a:t>  &lt;/about&gt;</a:t>
            </a:r>
          </a:p>
          <a:p>
            <a:endParaRPr lang="en-US" sz="1400">
              <a:latin typeface="Lucida Console" pitchFamily="49" charset="0"/>
            </a:endParaRPr>
          </a:p>
          <a:p>
            <a:r>
              <a:rPr lang="en-US" sz="1400">
                <a:latin typeface="Lucida Console" pitchFamily="49" charset="0"/>
              </a:rPr>
              <a:t>  &lt;option&gt;</a:t>
            </a:r>
          </a:p>
          <a:p>
            <a:r>
              <a:rPr lang="en-US" sz="1400">
                <a:latin typeface="Lucida Console" pitchFamily="49" charset="0"/>
              </a:rPr>
              <a:t>    &lt;about&gt;</a:t>
            </a:r>
          </a:p>
          <a:p>
            <a:r>
              <a:rPr lang="en-US" sz="1400">
                <a:latin typeface="Lucida Console" pitchFamily="49" charset="0"/>
              </a:rPr>
              <a:t>      &lt;label&gt;Boltzmann&lt;/label&gt;</a:t>
            </a:r>
          </a:p>
          <a:p>
            <a:r>
              <a:rPr lang="en-US" sz="1400">
                <a:latin typeface="Lucida Console" pitchFamily="49" charset="0"/>
              </a:rPr>
              <a:t>      &lt;description&gt;From the Boltzmann transport equation&lt;/description&gt;</a:t>
            </a:r>
          </a:p>
          <a:p>
            <a:r>
              <a:rPr lang="en-US" sz="1400">
                <a:latin typeface="Lucida Console" pitchFamily="49" charset="0"/>
              </a:rPr>
              <a:t>    &lt;/about&gt;</a:t>
            </a:r>
          </a:p>
          <a:p>
            <a:r>
              <a:rPr lang="en-US" sz="1400">
                <a:latin typeface="Lucida Console" pitchFamily="49" charset="0"/>
              </a:rPr>
              <a:t>    &lt;value&gt;bte&lt;/value&gt;</a:t>
            </a:r>
          </a:p>
          <a:p>
            <a:r>
              <a:rPr lang="en-US" sz="1400">
                <a:latin typeface="Lucida Console" pitchFamily="49" charset="0"/>
              </a:rPr>
              <a:t>  &lt;/option&gt;</a:t>
            </a:r>
          </a:p>
          <a:p>
            <a:r>
              <a:rPr lang="en-US" sz="1400">
                <a:latin typeface="Lucida Console" pitchFamily="49" charset="0"/>
              </a:rPr>
              <a:t>  …</a:t>
            </a:r>
          </a:p>
          <a:p>
            <a:endParaRPr lang="en-US" sz="1400">
              <a:latin typeface="Lucida Console" pitchFamily="49" charset="0"/>
            </a:endParaRPr>
          </a:p>
          <a:p>
            <a:r>
              <a:rPr lang="en-US" sz="1400">
                <a:latin typeface="Lucida Console" pitchFamily="49" charset="0"/>
              </a:rPr>
              <a:t>  &lt;default&gt;Boltzmann&lt;/default&gt;</a:t>
            </a:r>
          </a:p>
          <a:p>
            <a:r>
              <a:rPr lang="en-US" sz="1400">
                <a:latin typeface="Lucida Console" pitchFamily="49" charset="0"/>
              </a:rPr>
              <a:t>&lt;/choice&gt;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24575" y="5391150"/>
            <a:ext cx="2022475" cy="304800"/>
            <a:chOff x="3360" y="3288"/>
            <a:chExt cx="1274" cy="192"/>
          </a:xfrm>
        </p:grpSpPr>
        <p:sp>
          <p:nvSpPr>
            <p:cNvPr id="186374" name="Text Box 6"/>
            <p:cNvSpPr txBox="1">
              <a:spLocks noChangeArrowheads="1"/>
            </p:cNvSpPr>
            <p:nvPr/>
          </p:nvSpPr>
          <p:spPr bwMode="auto">
            <a:xfrm>
              <a:off x="3792" y="3288"/>
              <a:ext cx="8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This by default</a:t>
              </a:r>
            </a:p>
          </p:txBody>
        </p:sp>
        <p:sp>
          <p:nvSpPr>
            <p:cNvPr id="186375" name="Line 7"/>
            <p:cNvSpPr>
              <a:spLocks noChangeShapeType="1"/>
            </p:cNvSpPr>
            <p:nvPr/>
          </p:nvSpPr>
          <p:spPr bwMode="auto">
            <a:xfrm flipH="1">
              <a:off x="3360" y="3390"/>
              <a:ext cx="43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304800" y="1438275"/>
            <a:ext cx="349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Set of mutually exclusive options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438275" y="2286000"/>
            <a:ext cx="3810000" cy="1649413"/>
            <a:chOff x="906" y="1452"/>
            <a:chExt cx="2400" cy="1027"/>
          </a:xfrm>
        </p:grpSpPr>
        <p:sp>
          <p:nvSpPr>
            <p:cNvPr id="186378" name="Rectangle 10"/>
            <p:cNvSpPr>
              <a:spLocks noChangeArrowheads="1"/>
            </p:cNvSpPr>
            <p:nvPr/>
          </p:nvSpPr>
          <p:spPr bwMode="auto">
            <a:xfrm>
              <a:off x="2640" y="2352"/>
              <a:ext cx="666" cy="12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9" name="Rectangle 11"/>
            <p:cNvSpPr>
              <a:spLocks noChangeArrowheads="1"/>
            </p:cNvSpPr>
            <p:nvPr/>
          </p:nvSpPr>
          <p:spPr bwMode="auto">
            <a:xfrm>
              <a:off x="906" y="1452"/>
              <a:ext cx="605" cy="91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6380" name="AutoShape 12"/>
            <p:cNvCxnSpPr>
              <a:cxnSpLocks noChangeShapeType="1"/>
              <a:stCxn id="186379" idx="2"/>
              <a:endCxn id="186378" idx="0"/>
            </p:cNvCxnSpPr>
            <p:nvPr/>
          </p:nvCxnSpPr>
          <p:spPr bwMode="auto">
            <a:xfrm rot="16200000" flipH="1">
              <a:off x="1692" y="1066"/>
              <a:ext cx="797" cy="1764"/>
            </a:xfrm>
            <a:prstGeom prst="curvedConnector3">
              <a:avLst>
                <a:gd name="adj1" fmla="val 49935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257800" y="4543425"/>
            <a:ext cx="2968625" cy="730250"/>
            <a:chOff x="3360" y="3288"/>
            <a:chExt cx="1870" cy="460"/>
          </a:xfrm>
        </p:grpSpPr>
        <p:sp>
          <p:nvSpPr>
            <p:cNvPr id="186382" name="Text Box 14"/>
            <p:cNvSpPr txBox="1">
              <a:spLocks noChangeArrowheads="1"/>
            </p:cNvSpPr>
            <p:nvPr/>
          </p:nvSpPr>
          <p:spPr bwMode="auto">
            <a:xfrm>
              <a:off x="3792" y="3288"/>
              <a:ext cx="1438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Optional.  If specified, then</a:t>
              </a:r>
              <a:br>
                <a:rPr lang="en-US" sz="1400">
                  <a:solidFill>
                    <a:schemeClr val="accent2"/>
                  </a:solidFill>
                </a:rPr>
              </a:br>
              <a:r>
                <a:rPr lang="en-US" sz="1400">
                  <a:solidFill>
                    <a:schemeClr val="accent2"/>
                  </a:solidFill>
                </a:rPr>
                <a:t>report this value when this</a:t>
              </a:r>
              <a:br>
                <a:rPr lang="en-US" sz="1400">
                  <a:solidFill>
                    <a:schemeClr val="accent2"/>
                  </a:solidFill>
                </a:rPr>
              </a:br>
              <a:r>
                <a:rPr lang="en-US" sz="1400">
                  <a:solidFill>
                    <a:schemeClr val="accent2"/>
                  </a:solidFill>
                </a:rPr>
                <a:t>option is selected</a:t>
              </a:r>
            </a:p>
          </p:txBody>
        </p:sp>
        <p:sp>
          <p:nvSpPr>
            <p:cNvPr id="186383" name="Line 15"/>
            <p:cNvSpPr>
              <a:spLocks noChangeShapeType="1"/>
            </p:cNvSpPr>
            <p:nvPr/>
          </p:nvSpPr>
          <p:spPr bwMode="auto">
            <a:xfrm flipH="1">
              <a:off x="3360" y="3390"/>
              <a:ext cx="43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394" name="Object 2"/>
          <p:cNvGraphicFramePr>
            <a:graphicFrameLocks noChangeAspect="1"/>
          </p:cNvGraphicFramePr>
          <p:nvPr/>
        </p:nvGraphicFramePr>
        <p:xfrm>
          <a:off x="438150" y="1981200"/>
          <a:ext cx="2044700" cy="381000"/>
        </p:xfrm>
        <a:graphic>
          <a:graphicData uri="http://schemas.openxmlformats.org/presentationml/2006/ole">
            <p:oleObj spid="_x0000_s1026" name="Image" r:id="rId4" imgW="2044444" imgH="380818" progId="">
              <p:embed/>
            </p:oleObj>
          </a:graphicData>
        </a:graphic>
      </p:graphicFrame>
      <p:sp>
        <p:nvSpPr>
          <p:cNvPr id="1873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&lt;string&gt;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2743200" y="1981200"/>
            <a:ext cx="5867400" cy="159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400">
                <a:latin typeface="Lucida Console" pitchFamily="49" charset="0"/>
              </a:rPr>
              <a:t>&lt;string id="title"&gt;</a:t>
            </a:r>
          </a:p>
          <a:p>
            <a:r>
              <a:rPr lang="en-US" sz="1400">
                <a:latin typeface="Lucida Console" pitchFamily="49" charset="0"/>
              </a:rPr>
              <a:t>  &lt;about&gt;</a:t>
            </a:r>
          </a:p>
          <a:p>
            <a:r>
              <a:rPr lang="en-US" sz="1400">
                <a:latin typeface="Lucida Console" pitchFamily="49" charset="0"/>
              </a:rPr>
              <a:t>    &lt;label&gt;Title&lt;/label&gt;</a:t>
            </a:r>
          </a:p>
          <a:p>
            <a:r>
              <a:rPr lang="en-US" sz="1400">
                <a:latin typeface="Lucida Console" pitchFamily="49" charset="0"/>
              </a:rPr>
              <a:t>    &lt;description&gt;Title for all plots.&lt;/description&gt;</a:t>
            </a:r>
          </a:p>
          <a:p>
            <a:r>
              <a:rPr lang="en-US" sz="1400">
                <a:latin typeface="Lucida Console" pitchFamily="49" charset="0"/>
              </a:rPr>
              <a:t>  &lt;/about&gt;</a:t>
            </a:r>
          </a:p>
          <a:p>
            <a:r>
              <a:rPr lang="en-US" sz="1400">
                <a:latin typeface="Lucida Console" pitchFamily="49" charset="0"/>
              </a:rPr>
              <a:t>  &lt;default&gt;untitled&lt;/default&gt;</a:t>
            </a:r>
          </a:p>
          <a:p>
            <a:r>
              <a:rPr lang="en-US" sz="1400">
                <a:latin typeface="Lucida Console" pitchFamily="49" charset="0"/>
              </a:rPr>
              <a:t>&lt;/string&gt;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304800" y="1438275"/>
            <a:ext cx="572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Quick line of text, or even a whole file!  Binary files too.</a:t>
            </a:r>
          </a:p>
        </p:txBody>
      </p:sp>
      <p:pic>
        <p:nvPicPr>
          <p:cNvPr id="1873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8150" y="3848100"/>
            <a:ext cx="207645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2743200" y="3867150"/>
            <a:ext cx="5867400" cy="2228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400">
                <a:latin typeface="Lucida Console" pitchFamily="49" charset="0"/>
              </a:rPr>
              <a:t>&lt;string id="indeck"&gt;</a:t>
            </a:r>
          </a:p>
          <a:p>
            <a:r>
              <a:rPr lang="en-US" sz="1400">
                <a:latin typeface="Lucida Console" pitchFamily="49" charset="0"/>
              </a:rPr>
              <a:t>  &lt;about&gt;</a:t>
            </a:r>
          </a:p>
          <a:p>
            <a:r>
              <a:rPr lang="en-US" sz="1400">
                <a:latin typeface="Lucida Console" pitchFamily="49" charset="0"/>
              </a:rPr>
              <a:t>    &lt;label&gt;Input&lt;/label&gt;</a:t>
            </a:r>
          </a:p>
          <a:p>
            <a:r>
              <a:rPr lang="en-US" sz="1400">
                <a:latin typeface="Lucida Console" pitchFamily="49" charset="0"/>
              </a:rPr>
              <a:t>    &lt;description&gt;This is the control file for the program.&lt;/description&gt;</a:t>
            </a:r>
          </a:p>
          <a:p>
            <a:r>
              <a:rPr lang="en-US" sz="1400">
                <a:latin typeface="Lucida Console" pitchFamily="49" charset="0"/>
              </a:rPr>
              <a:t>    &lt;hints&gt;EXAMPLE:  .print ac vm(11)&lt;/hints&gt;</a:t>
            </a:r>
          </a:p>
          <a:p>
            <a:r>
              <a:rPr lang="en-US" sz="1400">
                <a:latin typeface="Lucida Console" pitchFamily="49" charset="0"/>
              </a:rPr>
              <a:t>  &lt;/about&gt;</a:t>
            </a:r>
          </a:p>
          <a:p>
            <a:r>
              <a:rPr lang="en-US" sz="1400">
                <a:latin typeface="Lucida Console" pitchFamily="49" charset="0"/>
              </a:rPr>
              <a:t>  &lt;size&gt;40x10&lt;/size&gt;</a:t>
            </a:r>
          </a:p>
          <a:p>
            <a:r>
              <a:rPr lang="en-US" sz="1400">
                <a:latin typeface="Lucida Console" pitchFamily="49" charset="0"/>
              </a:rPr>
              <a:t>  &lt;default&gt;Enter your SPICE commands here.&lt;/default&gt;</a:t>
            </a:r>
          </a:p>
          <a:p>
            <a:r>
              <a:rPr lang="en-US" sz="1400">
                <a:latin typeface="Lucida Console" pitchFamily="49" charset="0"/>
              </a:rPr>
              <a:t>&lt;/string&gt;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85800" y="4989513"/>
            <a:ext cx="6096000" cy="476250"/>
            <a:chOff x="432" y="3143"/>
            <a:chExt cx="3840" cy="300"/>
          </a:xfrm>
        </p:grpSpPr>
        <p:sp>
          <p:nvSpPr>
            <p:cNvPr id="187401" name="Rectangle 9"/>
            <p:cNvSpPr>
              <a:spLocks noChangeArrowheads="1"/>
            </p:cNvSpPr>
            <p:nvPr/>
          </p:nvSpPr>
          <p:spPr bwMode="auto">
            <a:xfrm>
              <a:off x="432" y="3360"/>
              <a:ext cx="816" cy="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2" name="Rectangle 10"/>
            <p:cNvSpPr>
              <a:spLocks noChangeArrowheads="1"/>
            </p:cNvSpPr>
            <p:nvPr/>
          </p:nvSpPr>
          <p:spPr bwMode="auto">
            <a:xfrm>
              <a:off x="2496" y="3143"/>
              <a:ext cx="1776" cy="13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7403" name="AutoShape 11"/>
            <p:cNvCxnSpPr>
              <a:cxnSpLocks noChangeShapeType="1"/>
              <a:stCxn id="187401" idx="3"/>
              <a:endCxn id="187402" idx="1"/>
            </p:cNvCxnSpPr>
            <p:nvPr/>
          </p:nvCxnSpPr>
          <p:spPr bwMode="auto">
            <a:xfrm flipV="1">
              <a:off x="1260" y="3210"/>
              <a:ext cx="1224" cy="192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838200" y="5516563"/>
            <a:ext cx="2124075" cy="563562"/>
            <a:chOff x="528" y="3475"/>
            <a:chExt cx="1338" cy="355"/>
          </a:xfrm>
        </p:grpSpPr>
        <p:sp>
          <p:nvSpPr>
            <p:cNvPr id="187405" name="Text Box 13"/>
            <p:cNvSpPr txBox="1">
              <a:spLocks noChangeArrowheads="1"/>
            </p:cNvSpPr>
            <p:nvPr/>
          </p:nvSpPr>
          <p:spPr bwMode="auto">
            <a:xfrm>
              <a:off x="528" y="3504"/>
              <a:ext cx="79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width x height</a:t>
              </a:r>
            </a:p>
            <a:p>
              <a:r>
                <a:rPr lang="en-US" sz="1400">
                  <a:solidFill>
                    <a:schemeClr val="accent2"/>
                  </a:solidFill>
                </a:rPr>
                <a:t>in characters</a:t>
              </a:r>
            </a:p>
          </p:txBody>
        </p:sp>
        <p:cxnSp>
          <p:nvCxnSpPr>
            <p:cNvPr id="187406" name="AutoShape 14"/>
            <p:cNvCxnSpPr>
              <a:cxnSpLocks noChangeShapeType="1"/>
              <a:stCxn id="187405" idx="3"/>
            </p:cNvCxnSpPr>
            <p:nvPr/>
          </p:nvCxnSpPr>
          <p:spPr bwMode="auto">
            <a:xfrm flipV="1">
              <a:off x="1327" y="3475"/>
              <a:ext cx="539" cy="192"/>
            </a:xfrm>
            <a:prstGeom prst="curvedConnector3">
              <a:avLst>
                <a:gd name="adj1" fmla="val 49907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</p:cxn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1981200"/>
            <a:ext cx="1981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&lt;image&gt;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2743200" y="1981200"/>
            <a:ext cx="5867400" cy="159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1400">
                <a:latin typeface="Lucida Console" pitchFamily="49" charset="0"/>
              </a:rPr>
              <a:t>&lt;image&gt;</a:t>
            </a:r>
          </a:p>
          <a:p>
            <a:r>
              <a:rPr lang="en-US" sz="1400">
                <a:latin typeface="Lucida Console" pitchFamily="49" charset="0"/>
              </a:rPr>
              <a:t>  &lt;current&gt;R0lGODlhtAA8APcAAFeBu////0VurKW829Ld7YSjQ1</a:t>
            </a:r>
          </a:p>
          <a:p>
            <a:r>
              <a:rPr lang="en-US" sz="1400">
                <a:latin typeface="Lucida Console" pitchFamily="49" charset="0"/>
              </a:rPr>
              <a:t>8Y+r0rHE31aAus3Y6VJ5sEpysEdvrXeVwlV+uVB6tVZ/uEhwrlV/u</a:t>
            </a:r>
          </a:p>
          <a:p>
            <a:r>
              <a:rPr lang="en-US" sz="1400">
                <a:latin typeface="Lucida Console" pitchFamily="49" charset="0"/>
              </a:rPr>
              <a:t>tkZol5yy0092q0dqmVV+t053tElxr0VmlEVnlU92qlR8tFN7sk12s</a:t>
            </a:r>
          </a:p>
          <a:p>
            <a:r>
              <a:rPr lang="en-US" sz="1400">
                <a:latin typeface="Lucida Console" pitchFamily="49" charset="0"/>
              </a:rPr>
              <a:t>...</a:t>
            </a:r>
          </a:p>
          <a:p>
            <a:r>
              <a:rPr lang="en-US" sz="1400">
                <a:latin typeface="Lucida Console" pitchFamily="49" charset="0"/>
              </a:rPr>
              <a:t>  &lt;/current&gt;</a:t>
            </a:r>
          </a:p>
          <a:p>
            <a:r>
              <a:rPr lang="en-US" sz="1400">
                <a:latin typeface="Lucida Console" pitchFamily="49" charset="0"/>
              </a:rPr>
              <a:t>&lt;/image&gt;</a:t>
            </a: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304800" y="1438275"/>
            <a:ext cx="285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Data for image processing</a:t>
            </a:r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304800" y="2676525"/>
            <a:ext cx="2209800" cy="304800"/>
          </a:xfrm>
          <a:prstGeom prst="rect">
            <a:avLst/>
          </a:prstGeom>
          <a:solidFill>
            <a:srgbClr val="FFFFFF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95800" y="2895600"/>
            <a:ext cx="3541713" cy="1219200"/>
            <a:chOff x="2832" y="1824"/>
            <a:chExt cx="2231" cy="768"/>
          </a:xfrm>
        </p:grpSpPr>
        <p:sp>
          <p:nvSpPr>
            <p:cNvPr id="188424" name="Text Box 8"/>
            <p:cNvSpPr txBox="1">
              <a:spLocks noChangeArrowheads="1"/>
            </p:cNvSpPr>
            <p:nvPr/>
          </p:nvSpPr>
          <p:spPr bwMode="auto">
            <a:xfrm>
              <a:off x="3072" y="2400"/>
              <a:ext cx="19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</a:rPr>
                <a:t>GIF, JPEG, or PNG in base-64 format</a:t>
              </a:r>
            </a:p>
          </p:txBody>
        </p:sp>
        <p:sp>
          <p:nvSpPr>
            <p:cNvPr id="188425" name="Arc 9"/>
            <p:cNvSpPr>
              <a:spLocks/>
            </p:cNvSpPr>
            <p:nvPr/>
          </p:nvSpPr>
          <p:spPr bwMode="auto">
            <a:xfrm flipH="1" flipV="1">
              <a:off x="2832" y="1824"/>
              <a:ext cx="240" cy="6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8426" name="Text Box 10"/>
          <p:cNvSpPr txBox="1">
            <a:spLocks noChangeArrowheads="1"/>
          </p:cNvSpPr>
          <p:nvPr/>
        </p:nvSpPr>
        <p:spPr bwMode="auto">
          <a:xfrm>
            <a:off x="2971800" y="4572000"/>
            <a:ext cx="542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Can use as a decoration on the input side, but there</a:t>
            </a:r>
            <a:br>
              <a:rPr lang="en-US"/>
            </a:br>
            <a:r>
              <a:rPr lang="en-US"/>
              <a:t>are </a:t>
            </a:r>
            <a:r>
              <a:rPr lang="en-US">
                <a:hlinkClick r:id="rId4"/>
              </a:rPr>
              <a:t>better ways </a:t>
            </a:r>
            <a:r>
              <a:rPr lang="en-US"/>
              <a:t>to do that now.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Better User Interfaces</a:t>
            </a:r>
          </a:p>
        </p:txBody>
      </p:sp>
      <p:pic>
        <p:nvPicPr>
          <p:cNvPr id="163843" name="Picture 3" descr="appfermi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9763" y="1666875"/>
            <a:ext cx="5324475" cy="3524250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52525" y="2400300"/>
            <a:ext cx="2200275" cy="723900"/>
            <a:chOff x="726" y="1512"/>
            <a:chExt cx="1386" cy="456"/>
          </a:xfrm>
        </p:grpSpPr>
        <p:sp>
          <p:nvSpPr>
            <p:cNvPr id="163845" name="Line 5"/>
            <p:cNvSpPr>
              <a:spLocks noChangeShapeType="1"/>
            </p:cNvSpPr>
            <p:nvPr/>
          </p:nvSpPr>
          <p:spPr bwMode="auto">
            <a:xfrm flipH="1" flipV="1">
              <a:off x="1824" y="1728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46" name="Text Box 6"/>
            <p:cNvSpPr txBox="1">
              <a:spLocks noChangeArrowheads="1"/>
            </p:cNvSpPr>
            <p:nvPr/>
          </p:nvSpPr>
          <p:spPr bwMode="auto">
            <a:xfrm>
              <a:off x="726" y="1512"/>
              <a:ext cx="1386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Temperature gauge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00200" y="3657600"/>
            <a:ext cx="2124075" cy="1012825"/>
            <a:chOff x="1008" y="2304"/>
            <a:chExt cx="1338" cy="638"/>
          </a:xfrm>
        </p:grpSpPr>
        <p:sp>
          <p:nvSpPr>
            <p:cNvPr id="163848" name="Line 8"/>
            <p:cNvSpPr>
              <a:spLocks noChangeShapeType="1"/>
            </p:cNvSpPr>
            <p:nvPr/>
          </p:nvSpPr>
          <p:spPr bwMode="auto">
            <a:xfrm flipH="1">
              <a:off x="2016" y="2304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49" name="Text Box 9"/>
            <p:cNvSpPr txBox="1">
              <a:spLocks noChangeArrowheads="1"/>
            </p:cNvSpPr>
            <p:nvPr/>
          </p:nvSpPr>
          <p:spPr bwMode="auto">
            <a:xfrm>
              <a:off x="1008" y="2532"/>
              <a:ext cx="1338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Validation of inputs</a:t>
              </a:r>
            </a:p>
            <a:p>
              <a:pPr algn="r"/>
              <a:r>
                <a:rPr lang="en-US"/>
                <a:t>Units conversion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048250" y="5105400"/>
            <a:ext cx="2571750" cy="946150"/>
            <a:chOff x="3180" y="3216"/>
            <a:chExt cx="1620" cy="596"/>
          </a:xfrm>
        </p:grpSpPr>
        <p:sp>
          <p:nvSpPr>
            <p:cNvPr id="163851" name="Line 11"/>
            <p:cNvSpPr>
              <a:spLocks noChangeShapeType="1"/>
            </p:cNvSpPr>
            <p:nvPr/>
          </p:nvSpPr>
          <p:spPr bwMode="auto">
            <a:xfrm flipH="1">
              <a:off x="3996" y="321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52" name="Text Box 12"/>
            <p:cNvSpPr txBox="1">
              <a:spLocks noChangeArrowheads="1"/>
            </p:cNvSpPr>
            <p:nvPr/>
          </p:nvSpPr>
          <p:spPr bwMode="auto">
            <a:xfrm>
              <a:off x="3180" y="3402"/>
              <a:ext cx="1620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/>
                <a:t>Adjust knob to compare simulations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305550" y="2638425"/>
            <a:ext cx="2009775" cy="942975"/>
            <a:chOff x="3972" y="1662"/>
            <a:chExt cx="1266" cy="594"/>
          </a:xfrm>
        </p:grpSpPr>
        <p:sp>
          <p:nvSpPr>
            <p:cNvPr id="163854" name="Rectangle 14"/>
            <p:cNvSpPr>
              <a:spLocks noChangeArrowheads="1"/>
            </p:cNvSpPr>
            <p:nvPr/>
          </p:nvSpPr>
          <p:spPr bwMode="auto">
            <a:xfrm>
              <a:off x="3972" y="1872"/>
              <a:ext cx="3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5" name="Line 15"/>
            <p:cNvSpPr>
              <a:spLocks noChangeShapeType="1"/>
            </p:cNvSpPr>
            <p:nvPr/>
          </p:nvSpPr>
          <p:spPr bwMode="auto">
            <a:xfrm flipV="1">
              <a:off x="4320" y="1830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56" name="Text Box 16"/>
            <p:cNvSpPr txBox="1">
              <a:spLocks noChangeArrowheads="1"/>
            </p:cNvSpPr>
            <p:nvPr/>
          </p:nvSpPr>
          <p:spPr bwMode="auto">
            <a:xfrm>
              <a:off x="4356" y="1662"/>
              <a:ext cx="882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Zoom in/out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Information</a:t>
            </a:r>
          </a:p>
        </p:txBody>
      </p:sp>
      <p:pic>
        <p:nvPicPr>
          <p:cNvPr id="86034" name="Picture 18" descr="rpinst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652588"/>
            <a:ext cx="2697163" cy="2179637"/>
          </a:xfrm>
          <a:prstGeom prst="rect">
            <a:avLst/>
          </a:prstGeom>
          <a:noFill/>
        </p:spPr>
      </p:pic>
      <p:pic>
        <p:nvPicPr>
          <p:cNvPr id="86035" name="Picture 19" descr="rpexampl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5025" y="2109788"/>
            <a:ext cx="2705100" cy="2187575"/>
          </a:xfrm>
          <a:prstGeom prst="rect">
            <a:avLst/>
          </a:prstGeom>
          <a:noFill/>
        </p:spPr>
      </p:pic>
      <p:pic>
        <p:nvPicPr>
          <p:cNvPr id="86036" name="Picture 20" descr="rpzo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3413" y="2566988"/>
            <a:ext cx="2668587" cy="2157412"/>
          </a:xfrm>
          <a:prstGeom prst="rect">
            <a:avLst/>
          </a:prstGeom>
          <a:noFill/>
        </p:spPr>
      </p:pic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609600" y="1524000"/>
            <a:ext cx="2254250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4300" indent="-114300">
              <a:spcBef>
                <a:spcPct val="20000"/>
              </a:spcBef>
            </a:pPr>
            <a:r>
              <a:rPr lang="en-US"/>
              <a:t>http://rappture.org</a:t>
            </a:r>
          </a:p>
          <a:p>
            <a:pPr marL="114300" indent="-114300">
              <a:spcBef>
                <a:spcPct val="20000"/>
              </a:spcBef>
              <a:buFontTx/>
              <a:buChar char="•"/>
            </a:pPr>
            <a:r>
              <a:rPr lang="en-US"/>
              <a:t> </a:t>
            </a:r>
            <a:r>
              <a:rPr lang="en-US">
                <a:hlinkClick r:id="rId6"/>
              </a:rPr>
              <a:t>What is Rappture?</a:t>
            </a:r>
            <a:endParaRPr lang="en-US"/>
          </a:p>
          <a:p>
            <a:pPr marL="114300" indent="-114300">
              <a:spcBef>
                <a:spcPct val="20000"/>
              </a:spcBef>
              <a:buFontTx/>
              <a:buChar char="•"/>
            </a:pPr>
            <a:r>
              <a:rPr lang="en-US"/>
              <a:t> </a:t>
            </a:r>
            <a:r>
              <a:rPr lang="en-US">
                <a:hlinkClick r:id="rId7"/>
              </a:rPr>
              <a:t>Getting Started</a:t>
            </a:r>
            <a:endParaRPr lang="en-US"/>
          </a:p>
          <a:p>
            <a:pPr marL="114300" indent="-114300">
              <a:spcBef>
                <a:spcPct val="20000"/>
              </a:spcBef>
              <a:buFontTx/>
              <a:buChar char="•"/>
            </a:pPr>
            <a:r>
              <a:rPr lang="en-US"/>
              <a:t> </a:t>
            </a:r>
            <a:r>
              <a:rPr lang="en-US">
                <a:hlinkClick r:id="rId8"/>
              </a:rPr>
              <a:t>Documentation</a:t>
            </a:r>
            <a:endParaRPr lang="en-US"/>
          </a:p>
          <a:p>
            <a:pPr marL="114300" indent="-114300">
              <a:spcBef>
                <a:spcPct val="20000"/>
              </a:spcBef>
              <a:buFontTx/>
              <a:buChar char="•"/>
            </a:pPr>
            <a:r>
              <a:rPr lang="en-US"/>
              <a:t> </a:t>
            </a:r>
            <a:r>
              <a:rPr lang="en-US">
                <a:hlinkClick r:id="rId9"/>
              </a:rPr>
              <a:t>Downloads</a:t>
            </a:r>
            <a:endParaRPr lang="en-US"/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609600" y="5248275"/>
            <a:ext cx="68865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Mailing list:</a:t>
            </a:r>
          </a:p>
          <a:p>
            <a:pPr>
              <a:spcBef>
                <a:spcPct val="20000"/>
              </a:spcBef>
            </a:pPr>
            <a:r>
              <a:rPr lang="en-US" sz="1400"/>
              <a:t>Post:  </a:t>
            </a:r>
            <a:r>
              <a:rPr lang="en-US" sz="1400" b="1">
                <a:latin typeface="Lucida Console" pitchFamily="49" charset="0"/>
              </a:rPr>
              <a:t>rappture@lists.nanohub.org</a:t>
            </a:r>
            <a:endParaRPr lang="en-US" sz="1400"/>
          </a:p>
          <a:p>
            <a:pPr>
              <a:spcBef>
                <a:spcPct val="20000"/>
              </a:spcBef>
            </a:pPr>
            <a:r>
              <a:rPr lang="en-US" sz="1400"/>
              <a:t>Subscribe:  </a:t>
            </a:r>
            <a:r>
              <a:rPr lang="en-US" sz="1400" b="1">
                <a:latin typeface="Lucida Console" pitchFamily="49" charset="0"/>
              </a:rPr>
              <a:t>rappture-request@lists.nanohub.org</a:t>
            </a:r>
            <a:r>
              <a:rPr lang="en-US" sz="1400"/>
              <a:t>  with subject  </a:t>
            </a:r>
            <a:r>
              <a:rPr lang="en-US" sz="1400" b="1">
                <a:latin typeface="Lucida Console" pitchFamily="49" charset="0"/>
              </a:rPr>
              <a:t>subscribe</a:t>
            </a: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609600" y="3562350"/>
            <a:ext cx="41195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Examples:</a:t>
            </a:r>
          </a:p>
          <a:p>
            <a:r>
              <a:rPr lang="en-US" sz="1400">
                <a:hlinkClick r:id="rId10"/>
              </a:rPr>
              <a:t>/apps/rappture/current/examples</a:t>
            </a: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In your workspace, type:</a:t>
            </a:r>
            <a:br>
              <a:rPr lang="en-US" sz="1400"/>
            </a:br>
            <a:r>
              <a:rPr lang="en-US" sz="1400">
                <a:solidFill>
                  <a:schemeClr val="hlink"/>
                </a:solidFill>
                <a:latin typeface="Lucida Console" pitchFamily="49" charset="0"/>
              </a:rPr>
              <a:t>/apps/rappture/copy_rappture_examples</a:t>
            </a:r>
            <a:br>
              <a:rPr lang="en-US" sz="1400">
                <a:solidFill>
                  <a:schemeClr val="hlink"/>
                </a:solidFill>
                <a:latin typeface="Lucida Console" pitchFamily="49" charset="0"/>
              </a:rPr>
            </a:br>
            <a:r>
              <a:rPr lang="en-US" sz="1400">
                <a:solidFill>
                  <a:schemeClr val="hlink"/>
                </a:solidFill>
                <a:latin typeface="Lucida Console" pitchFamily="49" charset="0"/>
              </a:rPr>
              <a:t>cd rappture_examples</a:t>
            </a:r>
            <a:br>
              <a:rPr lang="en-US" sz="1400">
                <a:solidFill>
                  <a:schemeClr val="hlink"/>
                </a:solidFill>
                <a:latin typeface="Lucida Console" pitchFamily="49" charset="0"/>
              </a:rPr>
            </a:br>
            <a:r>
              <a:rPr lang="en-US" sz="1400">
                <a:solidFill>
                  <a:schemeClr val="hlink"/>
                </a:solidFill>
                <a:latin typeface="Lucida Console" pitchFamily="49" charset="0"/>
              </a:rPr>
              <a:t>ls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hub is a web based collaboration environment built on many open source packages.</a:t>
            </a:r>
          </a:p>
          <a:p>
            <a:r>
              <a:rPr lang="en-US" dirty="0" smtClean="0"/>
              <a:t>Provides interactive online tools, content hosting, learning, collaboration, and community building capabilities.</a:t>
            </a:r>
          </a:p>
          <a:p>
            <a:pPr lvl="1"/>
            <a:r>
              <a:rPr lang="en-US" dirty="0" smtClean="0"/>
              <a:t>Apache web server</a:t>
            </a:r>
          </a:p>
          <a:p>
            <a:pPr lvl="1"/>
            <a:r>
              <a:rPr lang="en-US" dirty="0" err="1" smtClean="0"/>
              <a:t>Joomla</a:t>
            </a:r>
            <a:r>
              <a:rPr lang="en-US" dirty="0" smtClean="0"/>
              <a:t> content management system</a:t>
            </a:r>
          </a:p>
          <a:p>
            <a:pPr lvl="1"/>
            <a:r>
              <a:rPr lang="en-US" dirty="0" err="1" smtClean="0"/>
              <a:t>MySQL</a:t>
            </a:r>
            <a:r>
              <a:rPr lang="en-US" dirty="0" smtClean="0"/>
              <a:t> database (storing content, stats, etc)</a:t>
            </a:r>
          </a:p>
          <a:p>
            <a:pPr lvl="1"/>
            <a:r>
              <a:rPr lang="en-US" dirty="0" smtClean="0"/>
              <a:t>LDAP for authentication</a:t>
            </a:r>
          </a:p>
          <a:p>
            <a:pPr lvl="1"/>
            <a:r>
              <a:rPr lang="en-US" dirty="0" smtClean="0"/>
              <a:t>PHP web scripting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Introducing the </a:t>
            </a:r>
            <a:r>
              <a:rPr lang="en-US" dirty="0" err="1" smtClean="0"/>
              <a:t>Rappture</a:t>
            </a:r>
            <a:r>
              <a:rPr lang="en-US" dirty="0" smtClean="0"/>
              <a:t> Toolkit</a:t>
            </a:r>
          </a:p>
          <a:p>
            <a:pPr lvl="1"/>
            <a:r>
              <a:rPr lang="en-US" dirty="0" smtClean="0">
                <a:hlinkClick r:id="rId2"/>
              </a:rPr>
              <a:t>http://hubzero.org/resources/45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More </a:t>
            </a:r>
            <a:r>
              <a:rPr lang="en-US" dirty="0" err="1" smtClean="0"/>
              <a:t>Rappture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>
                <a:hlinkClick r:id="rId3"/>
              </a:rPr>
              <a:t>http://hubzero.org/resources/48</a:t>
            </a:r>
            <a:r>
              <a:rPr lang="en-US" dirty="0" smtClean="0"/>
              <a:t>  </a:t>
            </a:r>
          </a:p>
          <a:p>
            <a:r>
              <a:rPr lang="en-US" dirty="0" smtClean="0"/>
              <a:t>More presentations on tool development</a:t>
            </a:r>
          </a:p>
          <a:p>
            <a:pPr lvl="1"/>
            <a:r>
              <a:rPr lang="en-US" dirty="0" smtClean="0">
                <a:hlinkClick r:id="rId4"/>
              </a:rPr>
              <a:t>http://hubzero.org/resources/tooldev</a:t>
            </a:r>
            <a:r>
              <a:rPr lang="en-US" dirty="0" smtClean="0"/>
              <a:t> </a:t>
            </a:r>
          </a:p>
          <a:p>
            <a:r>
              <a:rPr lang="en-US" dirty="0" smtClean="0"/>
              <a:t>HUBzero information</a:t>
            </a:r>
          </a:p>
          <a:p>
            <a:pPr lvl="1"/>
            <a:r>
              <a:rPr lang="en-US" dirty="0" smtClean="0">
                <a:hlinkClick r:id="rId5"/>
              </a:rPr>
              <a:t>http://hubzero.org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you want to experiment and be hands-on, register at </a:t>
            </a:r>
            <a:r>
              <a:rPr lang="en-US" dirty="0" smtClean="0">
                <a:hlinkClick r:id="rId2"/>
              </a:rPr>
              <a:t>http://drinet.hubzero.org</a:t>
            </a:r>
            <a:r>
              <a:rPr lang="en-US" dirty="0" smtClean="0"/>
              <a:t> for a free account.</a:t>
            </a:r>
          </a:p>
          <a:p>
            <a:pPr>
              <a:buNone/>
            </a:pPr>
            <a:r>
              <a:rPr lang="en-US" dirty="0" smtClean="0"/>
              <a:t>Feel free to ask questions – we have several people in the group that can help.</a:t>
            </a:r>
          </a:p>
          <a:p>
            <a:pPr>
              <a:buNone/>
            </a:pPr>
            <a:r>
              <a:rPr lang="en-US" dirty="0" smtClean="0"/>
              <a:t>Collaborate!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HUBs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very original </a:t>
            </a:r>
            <a:r>
              <a:rPr lang="en-US" dirty="0" smtClean="0">
                <a:hlinkClick r:id="rId2"/>
              </a:rPr>
              <a:t>http://nanohub.org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Many other hubs listed in </a:t>
            </a:r>
            <a:r>
              <a:rPr lang="en-US" dirty="0" smtClean="0">
                <a:hlinkClick r:id="rId3"/>
              </a:rPr>
              <a:t>http://hubzero.org</a:t>
            </a:r>
            <a:r>
              <a:rPr lang="en-US" dirty="0" smtClean="0"/>
              <a:t> “hubs to watch” 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Note</a:t>
            </a:r>
            <a:r>
              <a:rPr lang="en-US" dirty="0" smtClean="0"/>
              <a:t>: Workshop on HUBzero, April 13-14, Indianapolis</a:t>
            </a:r>
          </a:p>
          <a:p>
            <a:r>
              <a:rPr lang="en-US" dirty="0" smtClean="0"/>
              <a:t>Environmental research related:</a:t>
            </a:r>
          </a:p>
          <a:p>
            <a:pPr lvl="1"/>
            <a:r>
              <a:rPr lang="en-US" dirty="0" smtClean="0">
                <a:hlinkClick r:id="rId4"/>
              </a:rPr>
              <a:t>http://drinet.hubzero.org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features in a 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Online simulation tools</a:t>
            </a:r>
          </a:p>
          <a:p>
            <a:r>
              <a:rPr lang="en-US" dirty="0" smtClean="0"/>
              <a:t>User contributed materials</a:t>
            </a:r>
          </a:p>
          <a:p>
            <a:pPr lvl="1"/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Online presentation, learning modules, podcasts</a:t>
            </a:r>
          </a:p>
          <a:p>
            <a:pPr lvl="1"/>
            <a:r>
              <a:rPr lang="en-US" dirty="0" smtClean="0"/>
              <a:t>Course related materials (assignments, projects, lectures)</a:t>
            </a:r>
          </a:p>
          <a:p>
            <a:pPr lvl="1"/>
            <a:r>
              <a:rPr lang="en-US" dirty="0" smtClean="0"/>
              <a:t>Datasets (being developed by a couple HUBs)</a:t>
            </a:r>
          </a:p>
          <a:p>
            <a:r>
              <a:rPr lang="en-US" dirty="0" smtClean="0"/>
              <a:t>Usage statistics</a:t>
            </a:r>
          </a:p>
          <a:p>
            <a:r>
              <a:rPr lang="en-US" dirty="0" smtClean="0"/>
              <a:t>User reviews, rating, tagging, profile</a:t>
            </a:r>
          </a:p>
          <a:p>
            <a:r>
              <a:rPr lang="en-US" dirty="0" smtClean="0"/>
              <a:t>Citations</a:t>
            </a:r>
          </a:p>
          <a:p>
            <a:r>
              <a:rPr lang="en-US" dirty="0" smtClean="0"/>
              <a:t>Groups (wiki, forum)</a:t>
            </a:r>
          </a:p>
          <a:p>
            <a:r>
              <a:rPr lang="en-US" dirty="0" smtClean="0"/>
              <a:t>Support tools (ticket system, feedback, Q&amp;A, knowledgebase, poll…)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tools in a 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Tools delivered through a web browser with </a:t>
            </a:r>
          </a:p>
          <a:p>
            <a:pPr lvl="1"/>
            <a:r>
              <a:rPr lang="en-US" dirty="0" smtClean="0"/>
              <a:t>graphical user interfaces</a:t>
            </a:r>
          </a:p>
          <a:p>
            <a:pPr lvl="1"/>
            <a:r>
              <a:rPr lang="en-US" dirty="0" smtClean="0"/>
              <a:t>Interactive</a:t>
            </a:r>
          </a:p>
          <a:p>
            <a:pPr lvl="1"/>
            <a:r>
              <a:rPr lang="en-US" dirty="0" smtClean="0"/>
              <a:t>Visualization</a:t>
            </a:r>
          </a:p>
          <a:p>
            <a:r>
              <a:rPr lang="en-US" dirty="0" smtClean="0"/>
              <a:t>Any tool that already has a GUI can be deployed into a hub </a:t>
            </a:r>
          </a:p>
          <a:p>
            <a:pPr lvl="1"/>
            <a:r>
              <a:rPr lang="en-US" dirty="0" smtClean="0"/>
              <a:t>VNC technology (virtual network computing)</a:t>
            </a:r>
          </a:p>
          <a:p>
            <a:r>
              <a:rPr lang="en-US" dirty="0" smtClean="0"/>
              <a:t>Legacy tools can be wrapped using </a:t>
            </a:r>
            <a:r>
              <a:rPr lang="en-US" dirty="0" err="1" smtClean="0"/>
              <a:t>Rappture</a:t>
            </a:r>
            <a:endParaRPr lang="en-US" dirty="0" smtClean="0"/>
          </a:p>
          <a:p>
            <a:pPr lvl="1"/>
            <a:r>
              <a:rPr lang="en-US" dirty="0" smtClean="0"/>
              <a:t>GUI generation</a:t>
            </a:r>
          </a:p>
          <a:p>
            <a:pPr lvl="1"/>
            <a:r>
              <a:rPr lang="en-US" dirty="0" err="1" smtClean="0"/>
              <a:t>Rappture</a:t>
            </a:r>
            <a:r>
              <a:rPr lang="en-US" dirty="0" smtClean="0"/>
              <a:t> comes in a hub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look at some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Nanohub.org </a:t>
            </a:r>
          </a:p>
          <a:p>
            <a:r>
              <a:rPr lang="en-US" dirty="0" smtClean="0"/>
              <a:t>DRINET</a:t>
            </a:r>
          </a:p>
          <a:p>
            <a:r>
              <a:rPr lang="en-US" dirty="0" smtClean="0"/>
              <a:t>Workspace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Rappture?</a:t>
            </a:r>
          </a:p>
        </p:txBody>
      </p:sp>
      <p:sp>
        <p:nvSpPr>
          <p:cNvPr id="134149" name="AutoShape 5"/>
          <p:cNvSpPr>
            <a:spLocks noChangeArrowheads="1"/>
          </p:cNvSpPr>
          <p:nvPr/>
        </p:nvSpPr>
        <p:spPr bwMode="auto">
          <a:xfrm>
            <a:off x="3000375" y="3048000"/>
            <a:ext cx="1447800" cy="1447800"/>
          </a:xfrm>
          <a:prstGeom prst="wedgeRectCallout">
            <a:avLst>
              <a:gd name="adj1" fmla="val 2630"/>
              <a:gd name="adj2" fmla="val 67324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68688" y="3200400"/>
            <a:ext cx="533400" cy="609600"/>
            <a:chOff x="1872" y="1076"/>
            <a:chExt cx="336" cy="384"/>
          </a:xfrm>
        </p:grpSpPr>
        <p:sp>
          <p:nvSpPr>
            <p:cNvPr id="134151" name="AutoShape 7"/>
            <p:cNvSpPr>
              <a:spLocks noChangeArrowheads="1"/>
            </p:cNvSpPr>
            <p:nvPr/>
          </p:nvSpPr>
          <p:spPr bwMode="auto">
            <a:xfrm>
              <a:off x="1872" y="1076"/>
              <a:ext cx="336" cy="38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2" name="Line 8"/>
            <p:cNvSpPr>
              <a:spLocks noChangeShapeType="1"/>
            </p:cNvSpPr>
            <p:nvPr/>
          </p:nvSpPr>
          <p:spPr bwMode="auto">
            <a:xfrm>
              <a:off x="1920" y="1124"/>
              <a:ext cx="240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53" name="Line 9"/>
            <p:cNvSpPr>
              <a:spLocks noChangeShapeType="1"/>
            </p:cNvSpPr>
            <p:nvPr/>
          </p:nvSpPr>
          <p:spPr bwMode="auto">
            <a:xfrm>
              <a:off x="1920" y="1172"/>
              <a:ext cx="1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54" name="Line 10"/>
            <p:cNvSpPr>
              <a:spLocks noChangeShapeType="1"/>
            </p:cNvSpPr>
            <p:nvPr/>
          </p:nvSpPr>
          <p:spPr bwMode="auto">
            <a:xfrm>
              <a:off x="1920" y="1220"/>
              <a:ext cx="192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55" name="Line 11"/>
            <p:cNvSpPr>
              <a:spLocks noChangeShapeType="1"/>
            </p:cNvSpPr>
            <p:nvPr/>
          </p:nvSpPr>
          <p:spPr bwMode="auto">
            <a:xfrm>
              <a:off x="1920" y="1268"/>
              <a:ext cx="240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56" name="Line 12"/>
            <p:cNvSpPr>
              <a:spLocks noChangeShapeType="1"/>
            </p:cNvSpPr>
            <p:nvPr/>
          </p:nvSpPr>
          <p:spPr bwMode="auto">
            <a:xfrm>
              <a:off x="1920" y="1316"/>
              <a:ext cx="240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4157" name="Picture 13" descr="f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7600" y="3124200"/>
            <a:ext cx="725488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968625" y="4724400"/>
            <a:ext cx="1047750" cy="1635125"/>
            <a:chOff x="2767" y="3168"/>
            <a:chExt cx="660" cy="1030"/>
          </a:xfrm>
        </p:grpSpPr>
        <p:pic>
          <p:nvPicPr>
            <p:cNvPr id="134159" name="Picture 15" descr="user-red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08" y="3168"/>
              <a:ext cx="577" cy="768"/>
            </a:xfrm>
            <a:prstGeom prst="rect">
              <a:avLst/>
            </a:prstGeom>
            <a:noFill/>
          </p:spPr>
        </p:pic>
        <p:sp>
          <p:nvSpPr>
            <p:cNvPr id="134160" name="Text Box 16"/>
            <p:cNvSpPr txBox="1">
              <a:spLocks noChangeArrowheads="1"/>
            </p:cNvSpPr>
            <p:nvPr/>
          </p:nvSpPr>
          <p:spPr bwMode="auto">
            <a:xfrm>
              <a:off x="2767" y="3967"/>
              <a:ext cx="6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Scientist</a:t>
              </a:r>
            </a:p>
          </p:txBody>
        </p:sp>
      </p:grpSp>
      <p:pic>
        <p:nvPicPr>
          <p:cNvPr id="134161" name="Picture 17" descr="cntbands-vn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6888" y="1908175"/>
            <a:ext cx="2147887" cy="1482725"/>
          </a:xfrm>
          <a:prstGeom prst="rect">
            <a:avLst/>
          </a:prstGeom>
          <a:noFill/>
        </p:spPr>
      </p:pic>
      <p:pic>
        <p:nvPicPr>
          <p:cNvPr id="134162" name="Picture 18" descr="matla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46200" y="2590800"/>
            <a:ext cx="1254125" cy="350838"/>
          </a:xfrm>
          <a:prstGeom prst="rect">
            <a:avLst/>
          </a:prstGeom>
          <a:noFill/>
        </p:spPr>
      </p:pic>
      <p:pic>
        <p:nvPicPr>
          <p:cNvPr id="134163" name="Picture 19" descr="cla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32000" y="3124200"/>
            <a:ext cx="760413" cy="1020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4164" name="Picture 20" descr="logoLarg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58888" y="5149850"/>
            <a:ext cx="581025" cy="852488"/>
          </a:xfrm>
          <a:prstGeom prst="rect">
            <a:avLst/>
          </a:prstGeom>
          <a:noFill/>
        </p:spPr>
      </p:pic>
      <p:pic>
        <p:nvPicPr>
          <p:cNvPr id="134165" name="Picture 21" descr="pytho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39825" y="4191000"/>
            <a:ext cx="688975" cy="782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4166" name="Picture 22" descr="perl_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32000" y="4375150"/>
            <a:ext cx="638175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729163" y="3681413"/>
            <a:ext cx="4262437" cy="236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 R</a:t>
            </a:r>
            <a:r>
              <a:rPr lang="en-US" sz="2200">
                <a:solidFill>
                  <a:srgbClr val="969696"/>
                </a:solidFill>
              </a:rPr>
              <a:t>apid</a:t>
            </a:r>
            <a:r>
              <a:rPr lang="en-US" sz="2200"/>
              <a:t> App</a:t>
            </a:r>
            <a:r>
              <a:rPr lang="en-US" sz="2200">
                <a:solidFill>
                  <a:srgbClr val="969696"/>
                </a:solidFill>
              </a:rPr>
              <a:t>lication</a:t>
            </a:r>
            <a:r>
              <a:rPr lang="en-US" sz="2200"/>
              <a:t> </a:t>
            </a:r>
            <a:r>
              <a:rPr lang="en-US" sz="2200">
                <a:solidFill>
                  <a:srgbClr val="969696"/>
                </a:solidFill>
              </a:rPr>
              <a:t>Infrastruc</a:t>
            </a:r>
            <a:r>
              <a:rPr lang="en-US" sz="2200"/>
              <a:t>ture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 Created by NCN in Nov 2004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 Open Source (</a:t>
            </a:r>
            <a:r>
              <a:rPr lang="en-US" sz="2200">
                <a:hlinkClick r:id="rId11"/>
              </a:rPr>
              <a:t>rappture.org</a:t>
            </a:r>
            <a:r>
              <a:rPr lang="en-US" sz="2200"/>
              <a:t>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 Create standard desktop apps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 Works with your favorite</a:t>
            </a:r>
          </a:p>
          <a:p>
            <a:r>
              <a:rPr lang="en-US" sz="2200"/>
              <a:t>   programming language</a:t>
            </a:r>
          </a:p>
        </p:txBody>
      </p:sp>
      <p:sp>
        <p:nvSpPr>
          <p:cNvPr id="134168" name="AutoShape 24"/>
          <p:cNvSpPr>
            <a:spLocks noChangeArrowheads="1"/>
          </p:cNvSpPr>
          <p:nvPr/>
        </p:nvSpPr>
        <p:spPr bwMode="auto">
          <a:xfrm>
            <a:off x="3479800" y="2438400"/>
            <a:ext cx="457200" cy="457200"/>
          </a:xfrm>
          <a:prstGeom prst="plus">
            <a:avLst>
              <a:gd name="adj" fmla="val 35648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69" name="Rectangle 25"/>
          <p:cNvSpPr>
            <a:spLocks noChangeArrowheads="1"/>
          </p:cNvSpPr>
          <p:nvPr/>
        </p:nvSpPr>
        <p:spPr bwMode="auto">
          <a:xfrm>
            <a:off x="2946400" y="1752600"/>
            <a:ext cx="1524000" cy="5334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solidFill>
                  <a:schemeClr val="tx2"/>
                </a:solidFill>
              </a:rPr>
              <a:t>Rappture</a:t>
            </a:r>
          </a:p>
        </p:txBody>
      </p:sp>
      <p:sp>
        <p:nvSpPr>
          <p:cNvPr id="134170" name="Text Box 26"/>
          <p:cNvSpPr txBox="1">
            <a:spLocks noChangeArrowheads="1"/>
          </p:cNvSpPr>
          <p:nvPr/>
        </p:nvSpPr>
        <p:spPr bwMode="auto">
          <a:xfrm>
            <a:off x="4699000" y="2057400"/>
            <a:ext cx="717550" cy="1189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2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3109913" y="3800475"/>
            <a:ext cx="1250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Simulation</a:t>
            </a:r>
          </a:p>
          <a:p>
            <a:pPr algn="ctr"/>
            <a:r>
              <a:rPr lang="en-US"/>
              <a:t>Code</a:t>
            </a:r>
          </a:p>
        </p:txBody>
      </p:sp>
      <p:pic>
        <p:nvPicPr>
          <p:cNvPr id="134172" name="Picture 28" descr="ruby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32000" y="5334000"/>
            <a:ext cx="647700" cy="9715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"/>
                                        <p:tgtEl>
                                          <p:spTgt spid="13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8" grpId="0" animBg="1"/>
      <p:bldP spid="134169" grpId="0" animBg="1"/>
      <p:bldP spid="134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127375" y="1990725"/>
            <a:ext cx="1143000" cy="1738313"/>
            <a:chOff x="1874" y="1344"/>
            <a:chExt cx="720" cy="1095"/>
          </a:xfrm>
        </p:grpSpPr>
        <p:sp>
          <p:nvSpPr>
            <p:cNvPr id="138248" name="AutoShape 8"/>
            <p:cNvSpPr>
              <a:spLocks noChangeArrowheads="1"/>
            </p:cNvSpPr>
            <p:nvPr/>
          </p:nvSpPr>
          <p:spPr bwMode="auto">
            <a:xfrm>
              <a:off x="1874" y="1344"/>
              <a:ext cx="720" cy="816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8249" name="Text Box 9"/>
            <p:cNvSpPr txBox="1">
              <a:spLocks noChangeArrowheads="1"/>
            </p:cNvSpPr>
            <p:nvPr/>
          </p:nvSpPr>
          <p:spPr bwMode="auto">
            <a:xfrm>
              <a:off x="1878" y="2208"/>
              <a:ext cx="7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Lucida Sans Unicode" pitchFamily="34" charset="0"/>
                  <a:cs typeface="Arial" charset="0"/>
                </a:rPr>
                <a:t>tool.xml</a:t>
              </a:r>
            </a:p>
          </p:txBody>
        </p:sp>
        <p:sp>
          <p:nvSpPr>
            <p:cNvPr id="138269" name="Text Box 29"/>
            <p:cNvSpPr txBox="1">
              <a:spLocks noChangeArrowheads="1"/>
            </p:cNvSpPr>
            <p:nvPr/>
          </p:nvSpPr>
          <p:spPr bwMode="auto">
            <a:xfrm>
              <a:off x="1902" y="1582"/>
              <a:ext cx="5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  <a:latin typeface="Lucida Sans Unicode" pitchFamily="34" charset="0"/>
                  <a:cs typeface="Arial" charset="0"/>
                </a:rPr>
                <a:t>&lt;XML&gt;</a:t>
              </a:r>
            </a:p>
          </p:txBody>
        </p:sp>
      </p:grpSp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it work?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724400" y="1990725"/>
            <a:ext cx="1387475" cy="1738313"/>
            <a:chOff x="3226" y="1200"/>
            <a:chExt cx="874" cy="1095"/>
          </a:xfrm>
        </p:grpSpPr>
        <p:sp>
          <p:nvSpPr>
            <p:cNvPr id="138258" name="AutoShape 18"/>
            <p:cNvSpPr>
              <a:spLocks noChangeArrowheads="1"/>
            </p:cNvSpPr>
            <p:nvPr/>
          </p:nvSpPr>
          <p:spPr bwMode="auto">
            <a:xfrm>
              <a:off x="3303" y="1200"/>
              <a:ext cx="720" cy="816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pic>
          <p:nvPicPr>
            <p:cNvPr id="138267" name="Picture 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99" y="1320"/>
              <a:ext cx="528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8268" name="Text Box 28"/>
            <p:cNvSpPr txBox="1">
              <a:spLocks noChangeArrowheads="1"/>
            </p:cNvSpPr>
            <p:nvPr/>
          </p:nvSpPr>
          <p:spPr bwMode="auto">
            <a:xfrm>
              <a:off x="3226" y="2064"/>
              <a:ext cx="8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Lucida Sans Unicode" pitchFamily="34" charset="0"/>
                  <a:cs typeface="Arial" charset="0"/>
                </a:rPr>
                <a:t>executable</a:t>
              </a:r>
            </a:p>
          </p:txBody>
        </p:sp>
      </p:grpSp>
      <p:sp>
        <p:nvSpPr>
          <p:cNvPr id="138250" name="Line 10"/>
          <p:cNvSpPr>
            <a:spLocks noChangeShapeType="1"/>
          </p:cNvSpPr>
          <p:nvPr/>
        </p:nvSpPr>
        <p:spPr bwMode="auto">
          <a:xfrm>
            <a:off x="3279775" y="2143125"/>
            <a:ext cx="457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8251" name="Line 11"/>
          <p:cNvSpPr>
            <a:spLocks noChangeShapeType="1"/>
          </p:cNvSpPr>
          <p:nvPr/>
        </p:nvSpPr>
        <p:spPr bwMode="auto">
          <a:xfrm>
            <a:off x="3279775" y="2295525"/>
            <a:ext cx="685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8252" name="Line 12"/>
          <p:cNvSpPr>
            <a:spLocks noChangeShapeType="1"/>
          </p:cNvSpPr>
          <p:nvPr/>
        </p:nvSpPr>
        <p:spPr bwMode="auto">
          <a:xfrm>
            <a:off x="3279775" y="2752725"/>
            <a:ext cx="533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8253" name="Line 13"/>
          <p:cNvSpPr>
            <a:spLocks noChangeShapeType="1"/>
          </p:cNvSpPr>
          <p:nvPr/>
        </p:nvSpPr>
        <p:spPr bwMode="auto">
          <a:xfrm>
            <a:off x="3279775" y="2905125"/>
            <a:ext cx="304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8254" name="Line 14"/>
          <p:cNvSpPr>
            <a:spLocks noChangeShapeType="1"/>
          </p:cNvSpPr>
          <p:nvPr/>
        </p:nvSpPr>
        <p:spPr bwMode="auto">
          <a:xfrm>
            <a:off x="3279775" y="3057525"/>
            <a:ext cx="685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124200" y="4038600"/>
            <a:ext cx="3657600" cy="2590800"/>
            <a:chOff x="1872" y="2592"/>
            <a:chExt cx="1824" cy="1278"/>
          </a:xfrm>
        </p:grpSpPr>
        <p:sp>
          <p:nvSpPr>
            <p:cNvPr id="138282" name="Rectangle 42"/>
            <p:cNvSpPr>
              <a:spLocks noChangeArrowheads="1"/>
            </p:cNvSpPr>
            <p:nvPr/>
          </p:nvSpPr>
          <p:spPr bwMode="auto">
            <a:xfrm>
              <a:off x="1872" y="2592"/>
              <a:ext cx="1824" cy="127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9" name="Text Box 39"/>
            <p:cNvSpPr txBox="1">
              <a:spLocks noChangeArrowheads="1"/>
            </p:cNvSpPr>
            <p:nvPr/>
          </p:nvSpPr>
          <p:spPr bwMode="auto">
            <a:xfrm>
              <a:off x="2275" y="2592"/>
              <a:ext cx="10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Rappture GUI</a:t>
              </a: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6400800" y="1762125"/>
            <a:ext cx="1600200" cy="1371600"/>
            <a:chOff x="2784" y="1104"/>
            <a:chExt cx="1008" cy="864"/>
          </a:xfrm>
        </p:grpSpPr>
        <p:sp>
          <p:nvSpPr>
            <p:cNvPr id="138284" name="AutoShape 44"/>
            <p:cNvSpPr>
              <a:spLocks noChangeArrowheads="1"/>
            </p:cNvSpPr>
            <p:nvPr/>
          </p:nvSpPr>
          <p:spPr bwMode="auto">
            <a:xfrm>
              <a:off x="2784" y="1104"/>
              <a:ext cx="1008" cy="864"/>
            </a:xfrm>
            <a:prstGeom prst="wedgeRectCallout">
              <a:avLst>
                <a:gd name="adj1" fmla="val -85713"/>
                <a:gd name="adj2" fmla="val -949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algn="ctr"/>
              <a:endParaRPr lang="en-US"/>
            </a:p>
          </p:txBody>
        </p:sp>
        <p:pic>
          <p:nvPicPr>
            <p:cNvPr id="138272" name="Picture 32" descr="f7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60" y="1262"/>
              <a:ext cx="457" cy="5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138285" name="Rectangle 45"/>
          <p:cNvSpPr>
            <a:spLocks noChangeArrowheads="1"/>
          </p:cNvSpPr>
          <p:nvPr/>
        </p:nvSpPr>
        <p:spPr bwMode="auto">
          <a:xfrm>
            <a:off x="6477000" y="1838325"/>
            <a:ext cx="14478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8274" name="Picture 34" descr="cla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21488" y="1936750"/>
            <a:ext cx="760412" cy="1020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8273" name="Picture 33" descr="matla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3838" y="2271713"/>
            <a:ext cx="1254125" cy="350837"/>
          </a:xfrm>
          <a:prstGeom prst="rect">
            <a:avLst/>
          </a:prstGeom>
          <a:noFill/>
        </p:spPr>
      </p:pic>
      <p:pic>
        <p:nvPicPr>
          <p:cNvPr id="138276" name="Picture 36" descr="pyth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6413" y="2055813"/>
            <a:ext cx="688975" cy="782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8277" name="Picture 37" descr="perl_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81813" y="2028825"/>
            <a:ext cx="638175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8275" name="Picture 35" descr="logoLarge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10388" y="2020888"/>
            <a:ext cx="581025" cy="852487"/>
          </a:xfrm>
          <a:prstGeom prst="rect">
            <a:avLst/>
          </a:prstGeom>
          <a:noFill/>
        </p:spPr>
      </p:pic>
      <p:pic>
        <p:nvPicPr>
          <p:cNvPr id="138288" name="Picture 4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00400" y="4419600"/>
            <a:ext cx="3503054" cy="197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8289" name="Text Box 49"/>
          <p:cNvSpPr txBox="1">
            <a:spLocks noChangeArrowheads="1"/>
          </p:cNvSpPr>
          <p:nvPr/>
        </p:nvSpPr>
        <p:spPr bwMode="auto">
          <a:xfrm>
            <a:off x="914400" y="2219325"/>
            <a:ext cx="2133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/>
              <a:t>description of tool, including inputs and outputs</a:t>
            </a:r>
          </a:p>
        </p:txBody>
      </p:sp>
      <p:sp>
        <p:nvSpPr>
          <p:cNvPr id="138292" name="AutoShape 52"/>
          <p:cNvSpPr>
            <a:spLocks noChangeArrowheads="1"/>
          </p:cNvSpPr>
          <p:nvPr/>
        </p:nvSpPr>
        <p:spPr bwMode="auto">
          <a:xfrm>
            <a:off x="3429000" y="3743325"/>
            <a:ext cx="530225" cy="381000"/>
          </a:xfrm>
          <a:prstGeom prst="downArrow">
            <a:avLst>
              <a:gd name="adj1" fmla="val 49704"/>
              <a:gd name="adj2" fmla="val 7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99" name="Text Box 59"/>
          <p:cNvSpPr txBox="1">
            <a:spLocks noChangeArrowheads="1"/>
          </p:cNvSpPr>
          <p:nvPr/>
        </p:nvSpPr>
        <p:spPr bwMode="auto">
          <a:xfrm>
            <a:off x="1295400" y="4800600"/>
            <a:ext cx="1752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/>
              <a:t>Produces the</a:t>
            </a:r>
            <a:br>
              <a:rPr lang="en-US"/>
            </a:br>
            <a:r>
              <a:rPr lang="en-US"/>
              <a:t> user interface</a:t>
            </a:r>
          </a:p>
          <a:p>
            <a:pPr algn="r"/>
            <a:r>
              <a:rPr lang="en-US" i="1"/>
              <a:t>automatically!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99 -3.33333E-6 L -3.88889E-6 -3.33333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882 4.44444E-6 L -3.88889E-6 4.44444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882 -2.22222E-6 L -5.55556E-7 -2.22222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99 -4.44444E-6 L -5.55556E-7 -4.44444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882 3.33333E-6 L -3.88889E-6 3.33333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2000"/>
                                        <p:tgtEl>
                                          <p:spTgt spid="13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8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0" grpId="0" animBg="1"/>
      <p:bldP spid="138250" grpId="1" animBg="1"/>
      <p:bldP spid="138251" grpId="0" animBg="1"/>
      <p:bldP spid="138251" grpId="1" animBg="1"/>
      <p:bldP spid="138252" grpId="0" animBg="1"/>
      <p:bldP spid="138252" grpId="1" animBg="1"/>
      <p:bldP spid="138253" grpId="0" animBg="1"/>
      <p:bldP spid="138253" grpId="1" animBg="1"/>
      <p:bldP spid="138254" grpId="0" animBg="1"/>
      <p:bldP spid="138254" grpId="1" animBg="1"/>
      <p:bldP spid="138285" grpId="0" animBg="1"/>
      <p:bldP spid="138285" grpId="1" animBg="1"/>
      <p:bldP spid="138289" grpId="0"/>
      <p:bldP spid="138292" grpId="0" animBg="1"/>
      <p:bldP spid="1382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 on tool.xml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14800" y="1990725"/>
            <a:ext cx="1387475" cy="1738313"/>
            <a:chOff x="3226" y="1200"/>
            <a:chExt cx="874" cy="1095"/>
          </a:xfrm>
        </p:grpSpPr>
        <p:sp>
          <p:nvSpPr>
            <p:cNvPr id="179204" name="AutoShape 4"/>
            <p:cNvSpPr>
              <a:spLocks noChangeArrowheads="1"/>
            </p:cNvSpPr>
            <p:nvPr/>
          </p:nvSpPr>
          <p:spPr bwMode="auto">
            <a:xfrm>
              <a:off x="3303" y="1200"/>
              <a:ext cx="720" cy="816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pic>
          <p:nvPicPr>
            <p:cNvPr id="179205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99" y="1320"/>
              <a:ext cx="528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9206" name="Text Box 6"/>
            <p:cNvSpPr txBox="1">
              <a:spLocks noChangeArrowheads="1"/>
            </p:cNvSpPr>
            <p:nvPr/>
          </p:nvSpPr>
          <p:spPr bwMode="auto">
            <a:xfrm>
              <a:off x="3226" y="2064"/>
              <a:ext cx="8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Lucida Sans Unicode" pitchFamily="34" charset="0"/>
                  <a:cs typeface="Arial" charset="0"/>
                </a:rPr>
                <a:t>executable</a:t>
              </a:r>
            </a:p>
          </p:txBody>
        </p:sp>
      </p:grp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304800" y="1828800"/>
            <a:ext cx="8229600" cy="4419600"/>
          </a:xfrm>
          <a:prstGeom prst="rect">
            <a:avLst/>
          </a:prstGeom>
          <a:solidFill>
            <a:srgbClr val="FFFFFF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5715000" y="1885950"/>
            <a:ext cx="268287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Same objects act as either inputs or outputs</a:t>
            </a:r>
            <a:r>
              <a:rPr lang="en-US" i="1" baseline="30000"/>
              <a:t>*</a:t>
            </a:r>
          </a:p>
          <a:p>
            <a:pPr>
              <a:spcBef>
                <a:spcPct val="50000"/>
              </a:spcBef>
            </a:pPr>
            <a:r>
              <a:rPr lang="en-US" sz="1400" i="1" baseline="30000">
                <a:solidFill>
                  <a:schemeClr val="accent1"/>
                </a:solidFill>
              </a:rPr>
              <a:t>*</a:t>
            </a:r>
            <a:r>
              <a:rPr lang="en-US" sz="1400" i="1">
                <a:solidFill>
                  <a:schemeClr val="accent1"/>
                </a:solidFill>
              </a:rPr>
              <a:t>not always true, but should be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17775" y="1990725"/>
            <a:ext cx="1143000" cy="1738313"/>
            <a:chOff x="1874" y="1344"/>
            <a:chExt cx="720" cy="1095"/>
          </a:xfrm>
        </p:grpSpPr>
        <p:sp>
          <p:nvSpPr>
            <p:cNvPr id="179210" name="AutoShape 10"/>
            <p:cNvSpPr>
              <a:spLocks noChangeArrowheads="1"/>
            </p:cNvSpPr>
            <p:nvPr/>
          </p:nvSpPr>
          <p:spPr bwMode="auto">
            <a:xfrm>
              <a:off x="1874" y="1344"/>
              <a:ext cx="720" cy="816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C0C0C0"/>
              </a:outerShdw>
            </a:effec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9211" name="Text Box 11"/>
            <p:cNvSpPr txBox="1">
              <a:spLocks noChangeArrowheads="1"/>
            </p:cNvSpPr>
            <p:nvPr/>
          </p:nvSpPr>
          <p:spPr bwMode="auto">
            <a:xfrm>
              <a:off x="1878" y="2208"/>
              <a:ext cx="7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Lucida Sans Unicode" pitchFamily="34" charset="0"/>
                  <a:cs typeface="Arial" charset="0"/>
                </a:rPr>
                <a:t>tool.xml</a:t>
              </a:r>
            </a:p>
          </p:txBody>
        </p:sp>
        <p:sp>
          <p:nvSpPr>
            <p:cNvPr id="179212" name="Text Box 12"/>
            <p:cNvSpPr txBox="1">
              <a:spLocks noChangeArrowheads="1"/>
            </p:cNvSpPr>
            <p:nvPr/>
          </p:nvSpPr>
          <p:spPr bwMode="auto">
            <a:xfrm>
              <a:off x="1902" y="1582"/>
              <a:ext cx="5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  <a:latin typeface="Lucida Sans Unicode" pitchFamily="34" charset="0"/>
                  <a:cs typeface="Arial" charset="0"/>
                </a:rPr>
                <a:t>&lt;XML&gt;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14600" y="4038600"/>
            <a:ext cx="2895600" cy="2028825"/>
            <a:chOff x="1872" y="2592"/>
            <a:chExt cx="1824" cy="1278"/>
          </a:xfrm>
        </p:grpSpPr>
        <p:sp>
          <p:nvSpPr>
            <p:cNvPr id="179214" name="Rectangle 14"/>
            <p:cNvSpPr>
              <a:spLocks noChangeArrowheads="1"/>
            </p:cNvSpPr>
            <p:nvPr/>
          </p:nvSpPr>
          <p:spPr bwMode="auto">
            <a:xfrm>
              <a:off x="1872" y="2592"/>
              <a:ext cx="1824" cy="127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15" name="Text Box 15"/>
            <p:cNvSpPr txBox="1">
              <a:spLocks noChangeArrowheads="1"/>
            </p:cNvSpPr>
            <p:nvPr/>
          </p:nvSpPr>
          <p:spPr bwMode="auto">
            <a:xfrm>
              <a:off x="2275" y="2592"/>
              <a:ext cx="10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Rappture GUI</a:t>
              </a:r>
            </a:p>
          </p:txBody>
        </p:sp>
      </p:grpSp>
      <p:pic>
        <p:nvPicPr>
          <p:cNvPr id="179216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4419600"/>
            <a:ext cx="2743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685800" y="4800600"/>
            <a:ext cx="1752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/>
              <a:t>Produces the</a:t>
            </a:r>
            <a:br>
              <a:rPr lang="en-US"/>
            </a:br>
            <a:r>
              <a:rPr lang="en-US"/>
              <a:t> user interface</a:t>
            </a:r>
          </a:p>
          <a:p>
            <a:pPr algn="r"/>
            <a:r>
              <a:rPr lang="en-US" i="1"/>
              <a:t>automatically!</a:t>
            </a:r>
          </a:p>
        </p:txBody>
      </p:sp>
      <p:sp>
        <p:nvSpPr>
          <p:cNvPr id="179218" name="AutoShape 18"/>
          <p:cNvSpPr>
            <a:spLocks noChangeArrowheads="1"/>
          </p:cNvSpPr>
          <p:nvPr/>
        </p:nvSpPr>
        <p:spPr bwMode="auto">
          <a:xfrm>
            <a:off x="4343400" y="3124200"/>
            <a:ext cx="4267200" cy="3048000"/>
          </a:xfrm>
          <a:prstGeom prst="wedgeRectCallout">
            <a:avLst>
              <a:gd name="adj1" fmla="val -72917"/>
              <a:gd name="adj2" fmla="val -656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1400">
                <a:latin typeface="Lucida Console" pitchFamily="49" charset="0"/>
              </a:rPr>
              <a:t>&lt;?xml version="1.0"?&gt;</a:t>
            </a:r>
          </a:p>
          <a:p>
            <a:r>
              <a:rPr lang="en-US" sz="1400">
                <a:latin typeface="Lucida Console" pitchFamily="49" charset="0"/>
              </a:rPr>
              <a:t>&lt;run&gt;</a:t>
            </a:r>
          </a:p>
          <a:p>
            <a:r>
              <a:rPr lang="en-US" sz="1400">
                <a:latin typeface="Lucida Console" pitchFamily="49" charset="0"/>
              </a:rPr>
              <a:t>  &lt;tool&gt;</a:t>
            </a:r>
          </a:p>
          <a:p>
            <a:r>
              <a:rPr lang="en-US" sz="1400">
                <a:latin typeface="Lucida Console" pitchFamily="49" charset="0"/>
              </a:rPr>
              <a:t>    &lt;about&gt;This is my tool.&lt;/about&gt;</a:t>
            </a:r>
          </a:p>
          <a:p>
            <a:r>
              <a:rPr lang="en-US" sz="1400">
                <a:latin typeface="Lucida Console" pitchFamily="49" charset="0"/>
              </a:rPr>
              <a:t>    …</a:t>
            </a:r>
          </a:p>
          <a:p>
            <a:r>
              <a:rPr lang="en-US" sz="1400">
                <a:latin typeface="Lucida Console" pitchFamily="49" charset="0"/>
              </a:rPr>
              <a:t>  &lt;/tool&gt;</a:t>
            </a:r>
          </a:p>
          <a:p>
            <a:r>
              <a:rPr lang="en-US" sz="1400">
                <a:latin typeface="Lucida Console" pitchFamily="49" charset="0"/>
              </a:rPr>
              <a:t>  &lt;input&gt;</a:t>
            </a:r>
          </a:p>
          <a:p>
            <a:endParaRPr lang="en-US" sz="1400">
              <a:solidFill>
                <a:srgbClr val="FF0000"/>
              </a:solidFill>
              <a:latin typeface="Lucida Console" pitchFamily="49" charset="0"/>
            </a:endParaRPr>
          </a:p>
          <a:p>
            <a:r>
              <a:rPr lang="en-US" sz="1400">
                <a:latin typeface="Lucida Console" pitchFamily="49" charset="0"/>
              </a:rPr>
              <a:t>  &lt;/input&gt;</a:t>
            </a:r>
          </a:p>
          <a:p>
            <a:r>
              <a:rPr lang="en-US" sz="1400">
                <a:latin typeface="Lucida Console" pitchFamily="49" charset="0"/>
              </a:rPr>
              <a:t>  &lt;output&gt;</a:t>
            </a:r>
          </a:p>
          <a:p>
            <a:endParaRPr lang="en-US" sz="1400">
              <a:latin typeface="Lucida Console" pitchFamily="49" charset="0"/>
            </a:endParaRPr>
          </a:p>
          <a:p>
            <a:r>
              <a:rPr lang="en-US" sz="1400">
                <a:latin typeface="Lucida Console" pitchFamily="49" charset="0"/>
              </a:rPr>
              <a:t>  &lt;/output&gt;</a:t>
            </a:r>
          </a:p>
          <a:p>
            <a:r>
              <a:rPr lang="en-US" sz="1400">
                <a:latin typeface="Lucida Console" pitchFamily="49" charset="0"/>
              </a:rPr>
              <a:t>&lt;/run&gt;</a:t>
            </a:r>
            <a:endParaRPr lang="en-US"/>
          </a:p>
        </p:txBody>
      </p:sp>
      <p:sp>
        <p:nvSpPr>
          <p:cNvPr id="179219" name="Rectangle 19"/>
          <p:cNvSpPr>
            <a:spLocks noChangeArrowheads="1"/>
          </p:cNvSpPr>
          <p:nvPr/>
        </p:nvSpPr>
        <p:spPr bwMode="auto">
          <a:xfrm>
            <a:off x="4924425" y="4667250"/>
            <a:ext cx="1676400" cy="203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20" name="Rectangle 20"/>
          <p:cNvSpPr>
            <a:spLocks noChangeArrowheads="1"/>
          </p:cNvSpPr>
          <p:nvPr/>
        </p:nvSpPr>
        <p:spPr bwMode="auto">
          <a:xfrm>
            <a:off x="4924425" y="5305425"/>
            <a:ext cx="1676400" cy="203200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21" name="AutoShape 21"/>
          <p:cNvSpPr>
            <a:spLocks noChangeArrowheads="1"/>
          </p:cNvSpPr>
          <p:nvPr/>
        </p:nvSpPr>
        <p:spPr bwMode="auto">
          <a:xfrm>
            <a:off x="2819400" y="3743325"/>
            <a:ext cx="530225" cy="381000"/>
          </a:xfrm>
          <a:prstGeom prst="downArrow">
            <a:avLst>
              <a:gd name="adj1" fmla="val 49704"/>
              <a:gd name="adj2" fmla="val 7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22" name="Line 22"/>
          <p:cNvSpPr>
            <a:spLocks noChangeShapeType="1"/>
          </p:cNvSpPr>
          <p:nvPr/>
        </p:nvSpPr>
        <p:spPr bwMode="auto">
          <a:xfrm>
            <a:off x="2670175" y="2295525"/>
            <a:ext cx="685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9223" name="Line 23"/>
          <p:cNvSpPr>
            <a:spLocks noChangeShapeType="1"/>
          </p:cNvSpPr>
          <p:nvPr/>
        </p:nvSpPr>
        <p:spPr bwMode="auto">
          <a:xfrm>
            <a:off x="2670175" y="2752725"/>
            <a:ext cx="533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9224" name="Line 24"/>
          <p:cNvSpPr>
            <a:spLocks noChangeShapeType="1"/>
          </p:cNvSpPr>
          <p:nvPr/>
        </p:nvSpPr>
        <p:spPr bwMode="auto">
          <a:xfrm>
            <a:off x="2670175" y="2905125"/>
            <a:ext cx="304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9225" name="Line 25"/>
          <p:cNvSpPr>
            <a:spLocks noChangeShapeType="1"/>
          </p:cNvSpPr>
          <p:nvPr/>
        </p:nvSpPr>
        <p:spPr bwMode="auto">
          <a:xfrm>
            <a:off x="2670175" y="3057525"/>
            <a:ext cx="685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9226" name="Line 26"/>
          <p:cNvSpPr>
            <a:spLocks noChangeShapeType="1"/>
          </p:cNvSpPr>
          <p:nvPr/>
        </p:nvSpPr>
        <p:spPr bwMode="auto">
          <a:xfrm>
            <a:off x="2670175" y="2143125"/>
            <a:ext cx="457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9227" name="Text Box 27"/>
          <p:cNvSpPr txBox="1">
            <a:spLocks noChangeArrowheads="1"/>
          </p:cNvSpPr>
          <p:nvPr/>
        </p:nvSpPr>
        <p:spPr bwMode="auto">
          <a:xfrm>
            <a:off x="304800" y="2219325"/>
            <a:ext cx="2133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/>
              <a:t>description of tool, including inputs and outputs</a:t>
            </a:r>
          </a:p>
        </p:txBody>
      </p:sp>
      <p:pic>
        <p:nvPicPr>
          <p:cNvPr id="179228" name="Picture 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1676400"/>
            <a:ext cx="10334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9229" name="Picture 2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2438400"/>
            <a:ext cx="6953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9230" name="Picture 3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2209800"/>
            <a:ext cx="110013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9231" name="Picture 3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0600" y="1600200"/>
            <a:ext cx="1462088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9232" name="Picture 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1676400"/>
            <a:ext cx="10334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9233" name="Picture 3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2438400"/>
            <a:ext cx="6953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9234" name="Picture 3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2209800"/>
            <a:ext cx="110013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9235" name="Picture 3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0600" y="1600200"/>
            <a:ext cx="1462088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9236" name="Line 36"/>
          <p:cNvSpPr>
            <a:spLocks noChangeShapeType="1"/>
          </p:cNvSpPr>
          <p:nvPr/>
        </p:nvSpPr>
        <p:spPr bwMode="auto">
          <a:xfrm>
            <a:off x="4467225" y="3400425"/>
            <a:ext cx="2133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37" name="Line 37"/>
          <p:cNvSpPr>
            <a:spLocks noChangeShapeType="1"/>
          </p:cNvSpPr>
          <p:nvPr/>
        </p:nvSpPr>
        <p:spPr bwMode="auto">
          <a:xfrm>
            <a:off x="5153025" y="3505200"/>
            <a:ext cx="45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38" name="Line 38"/>
          <p:cNvSpPr>
            <a:spLocks noChangeShapeType="1"/>
          </p:cNvSpPr>
          <p:nvPr/>
        </p:nvSpPr>
        <p:spPr bwMode="auto">
          <a:xfrm>
            <a:off x="5153025" y="5848350"/>
            <a:ext cx="45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39" name="Line 39"/>
          <p:cNvSpPr>
            <a:spLocks noChangeShapeType="1"/>
          </p:cNvSpPr>
          <p:nvPr/>
        </p:nvSpPr>
        <p:spPr bwMode="auto">
          <a:xfrm>
            <a:off x="5457825" y="3705225"/>
            <a:ext cx="45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40" name="Line 40"/>
          <p:cNvSpPr>
            <a:spLocks noChangeShapeType="1"/>
          </p:cNvSpPr>
          <p:nvPr/>
        </p:nvSpPr>
        <p:spPr bwMode="auto">
          <a:xfrm>
            <a:off x="5457825" y="4343400"/>
            <a:ext cx="45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"/>
                                        <p:tgtEl>
                                          <p:spTgt spid="17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"/>
                                        <p:tgtEl>
                                          <p:spTgt spid="17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"/>
                                        <p:tgtEl>
                                          <p:spTgt spid="17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"/>
                                        <p:tgtEl>
                                          <p:spTgt spid="17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18519E-6 C -0.01771 0.06319 -0.03524 0.12661 -0.03264 0.18703 C -0.03003 0.24745 0.00712 0.33333 0.01528 0.36249 " pathEditMode="relative" ptsTypes="aaA">
                                      <p:cBhvr>
                                        <p:cTn id="60" dur="500" fill="hold"/>
                                        <p:tgtEl>
                                          <p:spTgt spid="179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6.66667E-6 C -0.06441 0.06041 -0.12882 0.12106 -0.15 0.18101 C -0.17118 0.24097 -0.14931 0.29999 -0.12726 0.35925 " pathEditMode="relative" ptsTypes="aaA">
                                      <p:cBhvr>
                                        <p:cTn id="67" dur="500" fill="hold"/>
                                        <p:tgtEl>
                                          <p:spTgt spid="179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7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7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23 C -0.03489 0.03866 -0.17517 0.16157 -0.20972 0.23056 C -0.24427 0.29954 -0.20798 0.37639 -0.20746 0.41458 " pathEditMode="relative" rAng="0" ptsTypes="aaa">
                                      <p:cBhvr>
                                        <p:cTn id="74" dur="500" fill="hold"/>
                                        <p:tgtEl>
                                          <p:spTgt spid="17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7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7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C -0.03021 0.02662 -0.15 0.10463 -0.18142 0.15903 C -0.21285 0.21343 -0.1875 0.29143 -0.18906 0.32616 " pathEditMode="relative" rAng="0" ptsTypes="aaa">
                                      <p:cBhvr>
                                        <p:cTn id="81" dur="500" fill="hold"/>
                                        <p:tgtEl>
                                          <p:spTgt spid="179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200"/>
                                        <p:tgtEl>
                                          <p:spTgt spid="17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200"/>
                                        <p:tgtEl>
                                          <p:spTgt spid="17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200"/>
                                        <p:tgtEl>
                                          <p:spTgt spid="17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200"/>
                                        <p:tgtEl>
                                          <p:spTgt spid="17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7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7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C -0.01771 0.06319 -0.03507 0.11018 -0.03264 0.18704 C -0.03021 0.26389 0.00486 0.4037 0.01476 0.46065 " pathEditMode="relative" rAng="0" ptsTypes="aaa">
                                      <p:cBhvr>
                                        <p:cTn id="106" dur="500" fill="hold"/>
                                        <p:tgtEl>
                                          <p:spTgt spid="179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C -0.06441 0.06041 -0.12761 0.10578 -0.15 0.18102 C -0.1724 0.25625 -0.13768 0.39514 -0.13438 0.45139 " pathEditMode="relative" rAng="0" ptsTypes="aaa">
                                      <p:cBhvr>
                                        <p:cTn id="113" dur="500" fill="hold"/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23 C -0.03489 0.03866 -0.1743 0.14653 -0.20972 0.23056 C -0.24514 0.31458 -0.21128 0.44745 -0.2118 0.50463 " pathEditMode="relative" rAng="0" ptsTypes="aaa">
                                      <p:cBhvr>
                                        <p:cTn id="120" dur="500" fill="hold"/>
                                        <p:tgtEl>
                                          <p:spTgt spid="179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C -0.03021 0.02662 -0.14896 0.08958 -0.18142 0.15903 C -0.21389 0.22847 -0.19184 0.36343 -0.19462 0.41713 " pathEditMode="relative" rAng="0" ptsTypes="aaa">
                                      <p:cBhvr>
                                        <p:cTn id="127" dur="500" fill="hold"/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7" grpId="0" animBg="1"/>
      <p:bldP spid="179208" grpId="0"/>
      <p:bldP spid="179218" grpId="0" animBg="1"/>
      <p:bldP spid="179219" grpId="0" animBg="1"/>
      <p:bldP spid="179220" grpId="0" animBg="1"/>
      <p:bldP spid="179236" grpId="0" animBg="1"/>
      <p:bldP spid="179237" grpId="0" animBg="1"/>
      <p:bldP spid="179238" grpId="0" animBg="1"/>
      <p:bldP spid="179239" grpId="0" animBg="1"/>
      <p:bldP spid="1792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983080750,C:\Documents and Settings\MMc\My Documents\Nanohub\SummerSchool\2009\thermalhub\1.1 Rappture Overview.p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1983080750,C:\Documents and Settings\MMc\My Documents\Nanohub\SummerSchool\2009\thermalhub\1.1 Rappture Overview.pp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1983080750,C:\Documents and Settings\MMc\My Documents\Nanohub\SummerSchool\2009\thermalhub\1.1 Rappture Overview.pp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1983080750,C:\Documents and Settings\MMc\My Documents\Nanohub\SummerSchool\2009\thermalhub\1.1 Rappture Overview.pp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1983080750,C:\Documents and Settings\MMc\My Documents\Nanohub\SummerSchool\2009\thermalhub\1.1 Rappture Overview.p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1983080750,C:\Documents and Settings\MMc\My Documents\Nanohub\SummerSchool\2009\thermalhub\1.1 Rappture Overview.pp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1983080750,C:\Documents and Settings\MMc\My Documents\Nanohub\SummerSchool\2009\thermalhub\1.1 Rappture Overview.pp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1983080750,C:\Documents and Settings\MMc\My Documents\Nanohub\SummerSchool\2009\thermalhub\1.1 Rappture Overview.pp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1983080750,C:\Documents and Settings\MMc\My Documents\Nanohub\SummerSchool\2009\thermalhub\1.1 Rappture Overview.pp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983080750,C:\Documents and Settings\MMc\My Documents\Nanohub\SummerSchool\2009\thermalhub\1.1 Rappture Overview.pp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1983080750,C:\Documents and Settings\MMc\My Documents\Nanohub\SummerSchool\2009\thermalhub\1.1 Rappture Overview.pp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1983080750,C:\Documents and Settings\MMc\My Documents\Nanohub\SummerSchool\2009\thermalhub\1.1 Rappture Overview.pp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1983080750,C:\Documents and Settings\MMc\My Documents\Nanohub\SummerSchool\2009\thermalhub\1.1 Rappture Overview.p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1307</Words>
  <Application>Microsoft Office PowerPoint</Application>
  <PresentationFormat>On-screen Show (4:3)</PresentationFormat>
  <Paragraphs>268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Metro</vt:lpstr>
      <vt:lpstr>Image</vt:lpstr>
      <vt:lpstr>Prototyping your tools on DRINET!</vt:lpstr>
      <vt:lpstr>What is a HUB</vt:lpstr>
      <vt:lpstr>Example HUBs </vt:lpstr>
      <vt:lpstr>Main features in a HUB</vt:lpstr>
      <vt:lpstr>Developing tools in a hub</vt:lpstr>
      <vt:lpstr>Take a look at some tools</vt:lpstr>
      <vt:lpstr>What is Rappture?</vt:lpstr>
      <vt:lpstr>How does it work?</vt:lpstr>
      <vt:lpstr>Focus on tool.xml</vt:lpstr>
      <vt:lpstr>Similar structure</vt:lpstr>
      <vt:lpstr>&lt;number&gt;</vt:lpstr>
      <vt:lpstr>&lt;number&gt;</vt:lpstr>
      <vt:lpstr>&lt;integer&gt;</vt:lpstr>
      <vt:lpstr>&lt;boolean&gt;</vt:lpstr>
      <vt:lpstr>&lt;choice&gt;</vt:lpstr>
      <vt:lpstr>&lt;string&gt;</vt:lpstr>
      <vt:lpstr>&lt;image&gt;</vt:lpstr>
      <vt:lpstr>Better User Interfaces</vt:lpstr>
      <vt:lpstr>More Information</vt:lpstr>
      <vt:lpstr>Information</vt:lpstr>
      <vt:lpstr>What to do next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 your tools on DRINET!</dc:title>
  <dc:creator/>
  <cp:lastModifiedBy> Carol Song</cp:lastModifiedBy>
  <cp:revision>8</cp:revision>
  <dcterms:created xsi:type="dcterms:W3CDTF">2006-08-16T00:00:00Z</dcterms:created>
  <dcterms:modified xsi:type="dcterms:W3CDTF">2010-03-11T18:10:36Z</dcterms:modified>
</cp:coreProperties>
</file>